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sldIdLst>
    <p:sldId id="325" r:id="rId2"/>
    <p:sldId id="399" r:id="rId3"/>
    <p:sldId id="370" r:id="rId4"/>
    <p:sldId id="371" r:id="rId5"/>
    <p:sldId id="427" r:id="rId6"/>
    <p:sldId id="428" r:id="rId7"/>
    <p:sldId id="426" r:id="rId8"/>
    <p:sldId id="264" r:id="rId9"/>
    <p:sldId id="394" r:id="rId10"/>
    <p:sldId id="266" r:id="rId11"/>
    <p:sldId id="397" r:id="rId12"/>
    <p:sldId id="267" r:id="rId13"/>
    <p:sldId id="430" r:id="rId14"/>
    <p:sldId id="269" r:id="rId15"/>
    <p:sldId id="271" r:id="rId16"/>
    <p:sldId id="431" r:id="rId17"/>
    <p:sldId id="272" r:id="rId18"/>
    <p:sldId id="274" r:id="rId19"/>
    <p:sldId id="275" r:id="rId20"/>
    <p:sldId id="276" r:id="rId21"/>
    <p:sldId id="279" r:id="rId22"/>
    <p:sldId id="280" r:id="rId23"/>
    <p:sldId id="281" r:id="rId24"/>
    <p:sldId id="282" r:id="rId25"/>
    <p:sldId id="284" r:id="rId26"/>
    <p:sldId id="395" r:id="rId27"/>
    <p:sldId id="396" r:id="rId28"/>
    <p:sldId id="405" r:id="rId29"/>
    <p:sldId id="391" r:id="rId30"/>
    <p:sldId id="429" r:id="rId31"/>
    <p:sldId id="425" r:id="rId32"/>
    <p:sldId id="287" r:id="rId33"/>
  </p:sldIdLst>
  <p:sldSz cx="6858000" cy="9906000" type="A4"/>
  <p:notesSz cx="6735763" cy="9866313"/>
  <p:defaultTex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defPPr>
    <a:lvl1pPr marL="0" marR="0" indent="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latin typeface="+mj-lt"/>
        <a:ea typeface="+mj-ea"/>
        <a:cs typeface="+mj-cs"/>
        <a:sym typeface="Calibri"/>
      </a:defRPr>
    </a:lvl1pPr>
    <a:lvl2pPr marL="0" marR="0" indent="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latin typeface="+mj-lt"/>
        <a:ea typeface="+mj-ea"/>
        <a:cs typeface="+mj-cs"/>
        <a:sym typeface="Calibri"/>
      </a:defRPr>
    </a:lvl2pPr>
    <a:lvl3pPr marL="0" marR="0" indent="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latin typeface="+mj-lt"/>
        <a:ea typeface="+mj-ea"/>
        <a:cs typeface="+mj-cs"/>
        <a:sym typeface="Calibri"/>
      </a:defRPr>
    </a:lvl3pPr>
    <a:lvl4pPr marL="0" marR="0" indent="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latin typeface="+mj-lt"/>
        <a:ea typeface="+mj-ea"/>
        <a:cs typeface="+mj-cs"/>
        <a:sym typeface="Calibri"/>
      </a:defRPr>
    </a:lvl4pPr>
    <a:lvl5pPr marL="0" marR="0" indent="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latin typeface="+mj-lt"/>
        <a:ea typeface="+mj-ea"/>
        <a:cs typeface="+mj-cs"/>
        <a:sym typeface="Calibri"/>
      </a:defRPr>
    </a:lvl5pPr>
    <a:lvl6pPr marL="0" marR="0" indent="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latin typeface="+mj-lt"/>
        <a:ea typeface="+mj-ea"/>
        <a:cs typeface="+mj-cs"/>
        <a:sym typeface="Calibri"/>
      </a:defRPr>
    </a:lvl6pPr>
    <a:lvl7pPr marL="0" marR="0" indent="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latin typeface="+mj-lt"/>
        <a:ea typeface="+mj-ea"/>
        <a:cs typeface="+mj-cs"/>
        <a:sym typeface="Calibri"/>
      </a:defRPr>
    </a:lvl7pPr>
    <a:lvl8pPr marL="0" marR="0" indent="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latin typeface="+mj-lt"/>
        <a:ea typeface="+mj-ea"/>
        <a:cs typeface="+mj-cs"/>
        <a:sym typeface="Calibri"/>
      </a:defRPr>
    </a:lvl8pPr>
    <a:lvl9pPr marL="0" marR="0" indent="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latin typeface="+mj-lt"/>
        <a:ea typeface="+mj-ea"/>
        <a:cs typeface="+mj-cs"/>
        <a:sym typeface="Calibri"/>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25E5076-3810-47DD-B79F-674D7AD40C01}" styleName="娣辫壊鏍峰紡 1 - 寮鸿皟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3296810-A885-4BE3-A3E7-6D5BEEA58F35}" styleName="涓害鏍峰紡 2 - 寮鸿皟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486" autoAdjust="0"/>
    <p:restoredTop sz="95455" autoAdjust="0"/>
  </p:normalViewPr>
  <p:slideViewPr>
    <p:cSldViewPr snapToGrid="0" showGuides="1">
      <p:cViewPr varScale="1">
        <p:scale>
          <a:sx n="44" d="100"/>
          <a:sy n="44" d="100"/>
        </p:scale>
        <p:origin x="2046" y="66"/>
      </p:cViewPr>
      <p:guideLst>
        <p:guide orient="horz" pos="312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85" name="Shape 91"/>
          <p:cNvSpPr>
            <a:spLocks noGrp="1" noRot="1" noChangeAspect="1"/>
          </p:cNvSpPr>
          <p:nvPr>
            <p:ph type="sldImg"/>
          </p:nvPr>
        </p:nvSpPr>
        <p:spPr>
          <a:xfrm>
            <a:off x="2087563" y="741363"/>
            <a:ext cx="2560637" cy="3697287"/>
          </a:xfrm>
          <a:prstGeom prst="rect">
            <a:avLst/>
          </a:prstGeom>
        </p:spPr>
        <p:txBody>
          <a:bodyPr lIns="91349" tIns="45674" rIns="91349" bIns="45674"/>
          <a:lstStyle/>
          <a:p>
            <a:endParaRPr/>
          </a:p>
        </p:txBody>
      </p:sp>
      <p:sp>
        <p:nvSpPr>
          <p:cNvPr id="1048686" name="Shape 92"/>
          <p:cNvSpPr>
            <a:spLocks noGrp="1"/>
          </p:cNvSpPr>
          <p:nvPr>
            <p:ph type="body" sz="quarter" idx="1"/>
          </p:nvPr>
        </p:nvSpPr>
        <p:spPr>
          <a:xfrm>
            <a:off x="898102" y="4686499"/>
            <a:ext cx="4939559" cy="4439841"/>
          </a:xfrm>
          <a:prstGeom prst="rect">
            <a:avLst/>
          </a:prstGeom>
        </p:spPr>
        <p:txBody>
          <a:bodyPr lIns="91349" tIns="45674" rIns="91349" bIns="45674"/>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2" name="Slide Image Placeholder 1"/>
          <p:cNvSpPr>
            <a:spLocks noGrp="1" noRot="1" noChangeAspect="1"/>
          </p:cNvSpPr>
          <p:nvPr>
            <p:ph type="sldImg"/>
          </p:nvPr>
        </p:nvSpPr>
        <p:spPr/>
      </p:sp>
      <p:sp>
        <p:nvSpPr>
          <p:cNvPr id="1048623" name="Notes Placeholder 2"/>
          <p:cNvSpPr>
            <a:spLocks noGrp="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1" name="Slide Image Placeholder 1"/>
          <p:cNvSpPr>
            <a:spLocks noGrp="1" noRot="1" noChangeAspect="1"/>
          </p:cNvSpPr>
          <p:nvPr>
            <p:ph type="sldImg"/>
          </p:nvPr>
        </p:nvSpPr>
        <p:spPr/>
      </p:sp>
      <p:sp>
        <p:nvSpPr>
          <p:cNvPr id="1048642" name="Notes Placeholder 2"/>
          <p:cNvSpPr>
            <a:spLocks noGrp="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048579" name="Title Text"/>
          <p:cNvSpPr txBox="1">
            <a:spLocks noGrp="1"/>
          </p:cNvSpPr>
          <p:nvPr>
            <p:ph type="title" hasCustomPrompt="1"/>
          </p:nvPr>
        </p:nvSpPr>
        <p:spPr>
          <a:xfrm>
            <a:off x="514350" y="1621189"/>
            <a:ext cx="5829300" cy="3448761"/>
          </a:xfrm>
          <a:prstGeom prst="rect">
            <a:avLst/>
          </a:prstGeom>
        </p:spPr>
        <p:txBody>
          <a:bodyPr anchor="b"/>
          <a:lstStyle>
            <a:lvl1pPr algn="ctr">
              <a:defRPr sz="4500"/>
            </a:lvl1pPr>
          </a:lstStyle>
          <a:p>
            <a:r>
              <a:t>Title Text</a:t>
            </a:r>
          </a:p>
        </p:txBody>
      </p:sp>
      <p:sp>
        <p:nvSpPr>
          <p:cNvPr id="1048580" name="Body Level One…"/>
          <p:cNvSpPr txBox="1">
            <a:spLocks noGrp="1"/>
          </p:cNvSpPr>
          <p:nvPr>
            <p:ph type="body" sz="quarter" idx="1" hasCustomPrompt="1"/>
          </p:nvPr>
        </p:nvSpPr>
        <p:spPr>
          <a:xfrm>
            <a:off x="857250" y="5202944"/>
            <a:ext cx="5143500" cy="2391656"/>
          </a:xfrm>
          <a:prstGeom prst="rect">
            <a:avLst/>
          </a:prstGeom>
        </p:spPr>
        <p:txBody>
          <a:bodyPr/>
          <a:lstStyle>
            <a:lvl1pPr marL="0" indent="0" algn="ctr">
              <a:buSzTx/>
              <a:buFontTx/>
              <a:buNone/>
              <a:defRPr sz="1800"/>
            </a:lvl1pPr>
            <a:lvl2pPr marL="0" indent="0" algn="ctr">
              <a:buSzTx/>
              <a:buFontTx/>
              <a:buNone/>
              <a:defRPr sz="1800"/>
            </a:lvl2pPr>
            <a:lvl3pPr marL="0" indent="0" algn="ctr">
              <a:buSzTx/>
              <a:buFontTx/>
              <a:buNone/>
              <a:defRPr sz="1800"/>
            </a:lvl3pPr>
            <a:lvl4pPr marL="0" indent="0" algn="ctr">
              <a:buSzTx/>
              <a:buFontTx/>
              <a:buNone/>
              <a:defRPr sz="1800"/>
            </a:lvl4pPr>
            <a:lvl5pPr marL="0" indent="0" algn="ctr">
              <a:buSzTx/>
              <a:buFontTx/>
              <a:buNone/>
              <a:defRPr sz="1800"/>
            </a:lvl5pPr>
          </a:lstStyle>
          <a:p>
            <a:r>
              <a:t>Body Level One</a:t>
            </a:r>
          </a:p>
          <a:p>
            <a:pPr lvl="1"/>
            <a:endParaRPr/>
          </a:p>
          <a:p>
            <a:pPr lvl="2"/>
            <a:endParaRPr/>
          </a:p>
          <a:p>
            <a:pPr lvl="3"/>
            <a:endParaRPr/>
          </a:p>
          <a:p>
            <a:pPr lvl="4"/>
            <a:endParaRPr/>
          </a:p>
        </p:txBody>
      </p:sp>
      <p:sp>
        <p:nvSpPr>
          <p:cNvPr id="1048581"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1048672" name="Title Text"/>
          <p:cNvSpPr txBox="1">
            <a:spLocks noGrp="1"/>
          </p:cNvSpPr>
          <p:nvPr>
            <p:ph type="title" hasCustomPrompt="1"/>
          </p:nvPr>
        </p:nvSpPr>
        <p:spPr>
          <a:prstGeom prst="rect">
            <a:avLst/>
          </a:prstGeom>
        </p:spPr>
        <p:txBody>
          <a:bodyPr/>
          <a:lstStyle/>
          <a:p>
            <a:r>
              <a:t>Title Text</a:t>
            </a:r>
          </a:p>
        </p:txBody>
      </p:sp>
      <p:sp>
        <p:nvSpPr>
          <p:cNvPr id="1048673" name="Body Level One…"/>
          <p:cNvSpPr txBox="1">
            <a:spLocks noGrp="1"/>
          </p:cNvSpPr>
          <p:nvPr>
            <p:ph type="body" sz="half" idx="1" hasCustomPrompt="1"/>
          </p:nvPr>
        </p:nvSpPr>
        <p:spPr>
          <a:xfrm>
            <a:off x="471487" y="2637014"/>
            <a:ext cx="2914651" cy="6285268"/>
          </a:xfrm>
          <a:prstGeom prst="rect">
            <a:avLst/>
          </a:prstGeom>
        </p:spPr>
        <p:txBody>
          <a:bodyPr/>
          <a:lstStyle/>
          <a:p>
            <a:r>
              <a:t>Body Level One</a:t>
            </a:r>
          </a:p>
          <a:p>
            <a:pPr lvl="1"/>
            <a:endParaRPr/>
          </a:p>
          <a:p>
            <a:pPr lvl="2"/>
            <a:endParaRPr/>
          </a:p>
          <a:p>
            <a:pPr lvl="3"/>
            <a:endParaRPr/>
          </a:p>
          <a:p>
            <a:pPr lvl="4"/>
            <a:endParaRPr/>
          </a:p>
        </p:txBody>
      </p:sp>
      <p:sp>
        <p:nvSpPr>
          <p:cNvPr id="1048674"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1048675" name="Title Text"/>
          <p:cNvSpPr txBox="1">
            <a:spLocks noGrp="1"/>
          </p:cNvSpPr>
          <p:nvPr>
            <p:ph type="title" hasCustomPrompt="1"/>
          </p:nvPr>
        </p:nvSpPr>
        <p:spPr>
          <a:xfrm>
            <a:off x="472381" y="527405"/>
            <a:ext cx="5915027" cy="1914702"/>
          </a:xfrm>
          <a:prstGeom prst="rect">
            <a:avLst/>
          </a:prstGeom>
        </p:spPr>
        <p:txBody>
          <a:bodyPr/>
          <a:lstStyle/>
          <a:p>
            <a:r>
              <a:t>Title Text</a:t>
            </a:r>
          </a:p>
        </p:txBody>
      </p:sp>
      <p:sp>
        <p:nvSpPr>
          <p:cNvPr id="1048676" name="Body Level One…"/>
          <p:cNvSpPr txBox="1">
            <a:spLocks noGrp="1"/>
          </p:cNvSpPr>
          <p:nvPr>
            <p:ph type="body" sz="quarter" idx="1" hasCustomPrompt="1"/>
          </p:nvPr>
        </p:nvSpPr>
        <p:spPr>
          <a:xfrm>
            <a:off x="472381" y="2428344"/>
            <a:ext cx="2901258" cy="1190099"/>
          </a:xfrm>
          <a:prstGeom prst="rect">
            <a:avLst/>
          </a:prstGeom>
        </p:spPr>
        <p:txBody>
          <a:bodyPr anchor="b"/>
          <a:lstStyle>
            <a:lvl1pPr marL="0" indent="0">
              <a:buSzTx/>
              <a:buFontTx/>
              <a:buNone/>
              <a:defRPr sz="1800" b="1"/>
            </a:lvl1pPr>
            <a:lvl2pPr marL="0" indent="0">
              <a:buSzTx/>
              <a:buFontTx/>
              <a:buNone/>
              <a:defRPr sz="1800" b="1"/>
            </a:lvl2pPr>
            <a:lvl3pPr marL="0" indent="0">
              <a:buSzTx/>
              <a:buFontTx/>
              <a:buNone/>
              <a:defRPr sz="1800" b="1"/>
            </a:lvl3pPr>
            <a:lvl4pPr marL="0" indent="0">
              <a:buSzTx/>
              <a:buFontTx/>
              <a:buNone/>
              <a:defRPr sz="1800" b="1"/>
            </a:lvl4pPr>
            <a:lvl5pPr marL="0" indent="0">
              <a:buSzTx/>
              <a:buFontTx/>
              <a:buNone/>
              <a:defRPr sz="1800" b="1"/>
            </a:lvl5pPr>
          </a:lstStyle>
          <a:p>
            <a:r>
              <a:t>Body Level One</a:t>
            </a:r>
          </a:p>
          <a:p>
            <a:pPr lvl="1"/>
            <a:endParaRPr/>
          </a:p>
          <a:p>
            <a:pPr lvl="2"/>
            <a:endParaRPr/>
          </a:p>
          <a:p>
            <a:pPr lvl="3"/>
            <a:endParaRPr/>
          </a:p>
          <a:p>
            <a:pPr lvl="4"/>
            <a:endParaRPr/>
          </a:p>
        </p:txBody>
      </p:sp>
      <p:sp>
        <p:nvSpPr>
          <p:cNvPr id="1048677" name="Text Placeholder 4"/>
          <p:cNvSpPr>
            <a:spLocks noGrp="1"/>
          </p:cNvSpPr>
          <p:nvPr>
            <p:ph type="body" sz="quarter" idx="21"/>
          </p:nvPr>
        </p:nvSpPr>
        <p:spPr>
          <a:xfrm>
            <a:off x="3471862" y="2428344"/>
            <a:ext cx="2915545" cy="1190100"/>
          </a:xfrm>
          <a:prstGeom prst="rect">
            <a:avLst/>
          </a:prstGeom>
        </p:spPr>
        <p:txBody>
          <a:bodyPr anchor="b"/>
          <a:lstStyle/>
          <a:p>
            <a:endParaRPr/>
          </a:p>
        </p:txBody>
      </p:sp>
      <p:sp>
        <p:nvSpPr>
          <p:cNvPr id="1048678"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1048679" name="Title Text"/>
          <p:cNvSpPr txBox="1">
            <a:spLocks noGrp="1"/>
          </p:cNvSpPr>
          <p:nvPr>
            <p:ph type="title" hasCustomPrompt="1"/>
          </p:nvPr>
        </p:nvSpPr>
        <p:spPr>
          <a:prstGeom prst="rect">
            <a:avLst/>
          </a:prstGeom>
        </p:spPr>
        <p:txBody>
          <a:bodyPr/>
          <a:lstStyle/>
          <a:p>
            <a:r>
              <a:t>Title Text</a:t>
            </a:r>
          </a:p>
        </p:txBody>
      </p:sp>
      <p:sp>
        <p:nvSpPr>
          <p:cNvPr id="1048680"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1048681" name="Title Text"/>
          <p:cNvSpPr txBox="1">
            <a:spLocks noGrp="1"/>
          </p:cNvSpPr>
          <p:nvPr>
            <p:ph type="title" hasCustomPrompt="1"/>
          </p:nvPr>
        </p:nvSpPr>
        <p:spPr>
          <a:xfrm>
            <a:off x="472381" y="660400"/>
            <a:ext cx="2211884" cy="2311400"/>
          </a:xfrm>
          <a:prstGeom prst="rect">
            <a:avLst/>
          </a:prstGeom>
        </p:spPr>
        <p:txBody>
          <a:bodyPr anchor="b"/>
          <a:lstStyle>
            <a:lvl1pPr>
              <a:defRPr sz="2400"/>
            </a:lvl1pPr>
          </a:lstStyle>
          <a:p>
            <a:r>
              <a:t>Title Text</a:t>
            </a:r>
          </a:p>
        </p:txBody>
      </p:sp>
      <p:sp>
        <p:nvSpPr>
          <p:cNvPr id="1048682" name="Body Level One…"/>
          <p:cNvSpPr txBox="1">
            <a:spLocks noGrp="1"/>
          </p:cNvSpPr>
          <p:nvPr>
            <p:ph type="body" sz="half" idx="1" hasCustomPrompt="1"/>
          </p:nvPr>
        </p:nvSpPr>
        <p:spPr>
          <a:xfrm>
            <a:off x="2915541" y="1426282"/>
            <a:ext cx="3471868" cy="7039683"/>
          </a:xfrm>
          <a:prstGeom prst="rect">
            <a:avLst/>
          </a:prstGeom>
        </p:spPr>
        <p:txBody>
          <a:bodyPr/>
          <a:lstStyle>
            <a:lvl1pPr>
              <a:defRPr sz="2400"/>
            </a:lvl1pPr>
            <a:lvl2pPr marL="539115" indent="-196215">
              <a:defRPr sz="2400"/>
            </a:lvl2pPr>
            <a:lvl3pPr marL="914400" indent="-228600">
              <a:defRPr sz="2400"/>
            </a:lvl3pPr>
            <a:lvl4pPr marL="1303020" indent="-274320">
              <a:defRPr sz="2400"/>
            </a:lvl4pPr>
            <a:lvl5pPr marL="1645920" indent="-274320">
              <a:defRPr sz="2400"/>
            </a:lvl5pPr>
          </a:lstStyle>
          <a:p>
            <a:r>
              <a:t>Body Level One</a:t>
            </a:r>
          </a:p>
          <a:p>
            <a:pPr lvl="1"/>
            <a:endParaRPr/>
          </a:p>
          <a:p>
            <a:pPr lvl="2"/>
            <a:endParaRPr/>
          </a:p>
          <a:p>
            <a:pPr lvl="3"/>
            <a:endParaRPr/>
          </a:p>
          <a:p>
            <a:pPr lvl="4"/>
            <a:endParaRPr/>
          </a:p>
        </p:txBody>
      </p:sp>
      <p:sp>
        <p:nvSpPr>
          <p:cNvPr id="1048683" name="Text Placeholder 3"/>
          <p:cNvSpPr>
            <a:spLocks noGrp="1"/>
          </p:cNvSpPr>
          <p:nvPr>
            <p:ph type="body" sz="quarter" idx="21"/>
          </p:nvPr>
        </p:nvSpPr>
        <p:spPr>
          <a:xfrm>
            <a:off x="472381" y="2971800"/>
            <a:ext cx="2211884" cy="5505628"/>
          </a:xfrm>
          <a:prstGeom prst="rect">
            <a:avLst/>
          </a:prstGeom>
        </p:spPr>
        <p:txBody>
          <a:bodyPr/>
          <a:lstStyle/>
          <a:p>
            <a:endParaRPr/>
          </a:p>
        </p:txBody>
      </p:sp>
      <p:sp>
        <p:nvSpPr>
          <p:cNvPr id="1048684"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1048668" name="Title Text"/>
          <p:cNvSpPr txBox="1">
            <a:spLocks noGrp="1"/>
          </p:cNvSpPr>
          <p:nvPr>
            <p:ph type="title" hasCustomPrompt="1"/>
          </p:nvPr>
        </p:nvSpPr>
        <p:spPr>
          <a:xfrm>
            <a:off x="472381" y="660400"/>
            <a:ext cx="2211884" cy="2311400"/>
          </a:xfrm>
          <a:prstGeom prst="rect">
            <a:avLst/>
          </a:prstGeom>
        </p:spPr>
        <p:txBody>
          <a:bodyPr anchor="b"/>
          <a:lstStyle>
            <a:lvl1pPr>
              <a:defRPr sz="2400"/>
            </a:lvl1pPr>
          </a:lstStyle>
          <a:p>
            <a:r>
              <a:t>Title Text</a:t>
            </a:r>
          </a:p>
        </p:txBody>
      </p:sp>
      <p:sp>
        <p:nvSpPr>
          <p:cNvPr id="1048669" name="Picture Placeholder 2"/>
          <p:cNvSpPr>
            <a:spLocks noGrp="1"/>
          </p:cNvSpPr>
          <p:nvPr>
            <p:ph type="pic" sz="half" idx="21"/>
          </p:nvPr>
        </p:nvSpPr>
        <p:spPr>
          <a:xfrm>
            <a:off x="2915541" y="1426282"/>
            <a:ext cx="3471868" cy="7039683"/>
          </a:xfrm>
          <a:prstGeom prst="rect">
            <a:avLst/>
          </a:prstGeom>
        </p:spPr>
        <p:txBody>
          <a:bodyPr lIns="91439" tIns="45719" rIns="91439" bIns="45719">
            <a:noAutofit/>
          </a:bodyPr>
          <a:lstStyle/>
          <a:p>
            <a:endParaRPr/>
          </a:p>
        </p:txBody>
      </p:sp>
      <p:sp>
        <p:nvSpPr>
          <p:cNvPr id="1048670" name="Body Level One…"/>
          <p:cNvSpPr txBox="1">
            <a:spLocks noGrp="1"/>
          </p:cNvSpPr>
          <p:nvPr>
            <p:ph type="body" sz="quarter" idx="1" hasCustomPrompt="1"/>
          </p:nvPr>
        </p:nvSpPr>
        <p:spPr>
          <a:xfrm>
            <a:off x="472381" y="2971800"/>
            <a:ext cx="2211884" cy="5505628"/>
          </a:xfrm>
          <a:prstGeom prst="rect">
            <a:avLst/>
          </a:prstGeom>
        </p:spPr>
        <p:txBody>
          <a:bodyPr/>
          <a:lstStyle>
            <a:lvl1pPr marL="0" indent="0">
              <a:buSzTx/>
              <a:buFontTx/>
              <a:buNone/>
              <a:defRPr sz="1200"/>
            </a:lvl1pPr>
            <a:lvl2pPr marL="0" indent="0">
              <a:buSzTx/>
              <a:buFontTx/>
              <a:buNone/>
              <a:defRPr sz="1200"/>
            </a:lvl2pPr>
            <a:lvl3pPr marL="0" indent="0">
              <a:buSzTx/>
              <a:buFontTx/>
              <a:buNone/>
              <a:defRPr sz="1200"/>
            </a:lvl3pPr>
            <a:lvl4pPr marL="0" indent="0">
              <a:buSzTx/>
              <a:buFontTx/>
              <a:buNone/>
              <a:defRPr sz="1200"/>
            </a:lvl4pPr>
            <a:lvl5pPr marL="0" indent="0">
              <a:buSzTx/>
              <a:buFontTx/>
              <a:buNone/>
              <a:defRPr sz="1200"/>
            </a:lvl5pPr>
          </a:lstStyle>
          <a:p>
            <a:r>
              <a:t>Body Level One</a:t>
            </a:r>
          </a:p>
          <a:p>
            <a:pPr lvl="1"/>
            <a:endParaRPr/>
          </a:p>
          <a:p>
            <a:pPr lvl="2"/>
            <a:endParaRPr/>
          </a:p>
          <a:p>
            <a:pPr lvl="3"/>
            <a:endParaRPr/>
          </a:p>
          <a:p>
            <a:pPr lvl="4"/>
            <a:endParaRPr/>
          </a:p>
        </p:txBody>
      </p:sp>
      <p:sp>
        <p:nvSpPr>
          <p:cNvPr id="1048671"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6F8FC"/>
            </a:gs>
            <a:gs pos="74000">
              <a:srgbClr val="FFFFFF"/>
            </a:gs>
            <a:gs pos="83000">
              <a:srgbClr val="FFFFFF"/>
            </a:gs>
            <a:gs pos="100000">
              <a:srgbClr val="FFFFFF">
                <a:alpha val="3000"/>
              </a:srgbClr>
            </a:gs>
          </a:gsLst>
          <a:lin ang="5400000" scaled="0"/>
        </a:gradFill>
        <a:effectLst/>
      </p:bgPr>
    </p:bg>
    <p:spTree>
      <p:nvGrpSpPr>
        <p:cNvPr id="1" name=""/>
        <p:cNvGrpSpPr/>
        <p:nvPr/>
      </p:nvGrpSpPr>
      <p:grpSpPr>
        <a:xfrm>
          <a:off x="0" y="0"/>
          <a:ext cx="0" cy="0"/>
          <a:chOff x="0" y="0"/>
          <a:chExt cx="0" cy="0"/>
        </a:xfrm>
      </p:grpSpPr>
      <p:sp>
        <p:nvSpPr>
          <p:cNvPr id="1048576" name="Title Text"/>
          <p:cNvSpPr txBox="1">
            <a:spLocks noGrp="1"/>
          </p:cNvSpPr>
          <p:nvPr>
            <p:ph type="title" hasCustomPrompt="1"/>
          </p:nvPr>
        </p:nvSpPr>
        <p:spPr>
          <a:xfrm>
            <a:off x="471487" y="527405"/>
            <a:ext cx="5915027" cy="1914702"/>
          </a:xfrm>
          <a:prstGeom prst="rect">
            <a:avLst/>
          </a:prstGeom>
          <a:ln w="12700">
            <a:miter lim="400000"/>
          </a:ln>
        </p:spPr>
        <p:txBody>
          <a:bodyPr lIns="45718" tIns="45718" rIns="45718" bIns="45718" anchor="ctr">
            <a:normAutofit/>
          </a:bodyPr>
          <a:lstStyle/>
          <a:p>
            <a:r>
              <a:t>Title Text</a:t>
            </a:r>
          </a:p>
        </p:txBody>
      </p:sp>
      <p:sp>
        <p:nvSpPr>
          <p:cNvPr id="1048577" name="Body Level One…"/>
          <p:cNvSpPr txBox="1">
            <a:spLocks noGrp="1"/>
          </p:cNvSpPr>
          <p:nvPr>
            <p:ph type="body" idx="1" hasCustomPrompt="1"/>
          </p:nvPr>
        </p:nvSpPr>
        <p:spPr>
          <a:xfrm>
            <a:off x="471487" y="2637014"/>
            <a:ext cx="5915027" cy="6285268"/>
          </a:xfrm>
          <a:prstGeom prst="rect">
            <a:avLst/>
          </a:prstGeom>
          <a:ln w="12700">
            <a:miter lim="400000"/>
          </a:ln>
        </p:spPr>
        <p:txBody>
          <a:bodyPr lIns="45718" tIns="45718" rIns="45718" bIns="45718">
            <a:normAutofit/>
          </a:bodyPr>
          <a:lstStyle/>
          <a:p>
            <a:r>
              <a:t>Body Level One</a:t>
            </a:r>
          </a:p>
          <a:p>
            <a:pPr lvl="1"/>
            <a:endParaRPr/>
          </a:p>
          <a:p>
            <a:pPr lvl="2"/>
            <a:endParaRPr/>
          </a:p>
          <a:p>
            <a:pPr lvl="3"/>
            <a:endParaRPr/>
          </a:p>
          <a:p>
            <a:pPr lvl="4"/>
            <a:endParaRPr/>
          </a:p>
        </p:txBody>
      </p:sp>
      <p:sp>
        <p:nvSpPr>
          <p:cNvPr id="1048578" name="Slide Number"/>
          <p:cNvSpPr txBox="1">
            <a:spLocks noGrp="1"/>
          </p:cNvSpPr>
          <p:nvPr>
            <p:ph type="sldNum" sz="quarter" idx="2"/>
          </p:nvPr>
        </p:nvSpPr>
        <p:spPr>
          <a:xfrm>
            <a:off x="6166514" y="9342143"/>
            <a:ext cx="219999" cy="205910"/>
          </a:xfrm>
          <a:prstGeom prst="rect">
            <a:avLst/>
          </a:prstGeom>
          <a:ln w="12700">
            <a:miter lim="400000"/>
          </a:ln>
        </p:spPr>
        <p:txBody>
          <a:bodyPr wrap="none" lIns="45718" tIns="45718" rIns="45718" bIns="45718" anchor="ctr">
            <a:spAutoFit/>
          </a:bodyPr>
          <a:lstStyle>
            <a:lvl1pPr algn="r">
              <a:defRPr sz="900">
                <a:solidFill>
                  <a:srgbClr val="888888"/>
                </a:solidFill>
              </a:defRPr>
            </a:lvl1pPr>
          </a:lstStyle>
          <a:p>
            <a:fld id="{86CB4B4D-7CA3-9044-876B-883B54F8677D}" type="slidenum">
              <a:r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ransition spd="med"/>
  <p:txStyles>
    <p:titleStyle>
      <a:lvl1pPr marL="0" marR="0" indent="0" algn="l" defTabSz="685800" rtl="0" latinLnBrk="0">
        <a:lnSpc>
          <a:spcPct val="90000"/>
        </a:lnSpc>
        <a:spcBef>
          <a:spcPts val="0"/>
        </a:spcBef>
        <a:spcAft>
          <a:spcPts val="0"/>
        </a:spcAft>
        <a:buClrTx/>
        <a:buSzTx/>
        <a:buFontTx/>
        <a:buNone/>
        <a:defRPr sz="3300" b="0" i="0" u="none" strike="noStrike" cap="none" spc="0" baseline="0">
          <a:solidFill>
            <a:srgbClr val="000000"/>
          </a:solidFill>
          <a:latin typeface="Calibri Light"/>
          <a:ea typeface="Calibri Light"/>
          <a:cs typeface="Calibri Light"/>
          <a:sym typeface="Calibri Light"/>
        </a:defRPr>
      </a:lvl1pPr>
      <a:lvl2pPr marL="0" marR="0" indent="0" algn="l" defTabSz="685800" rtl="0" latinLnBrk="0">
        <a:lnSpc>
          <a:spcPct val="90000"/>
        </a:lnSpc>
        <a:spcBef>
          <a:spcPts val="0"/>
        </a:spcBef>
        <a:spcAft>
          <a:spcPts val="0"/>
        </a:spcAft>
        <a:buClrTx/>
        <a:buSzTx/>
        <a:buFontTx/>
        <a:buNone/>
        <a:defRPr sz="3300" b="0" i="0" u="none" strike="noStrike" cap="none" spc="0" baseline="0">
          <a:solidFill>
            <a:srgbClr val="000000"/>
          </a:solidFill>
          <a:latin typeface="Calibri Light"/>
          <a:ea typeface="Calibri Light"/>
          <a:cs typeface="Calibri Light"/>
          <a:sym typeface="Calibri Light"/>
        </a:defRPr>
      </a:lvl2pPr>
      <a:lvl3pPr marL="0" marR="0" indent="0" algn="l" defTabSz="685800" rtl="0" latinLnBrk="0">
        <a:lnSpc>
          <a:spcPct val="90000"/>
        </a:lnSpc>
        <a:spcBef>
          <a:spcPts val="0"/>
        </a:spcBef>
        <a:spcAft>
          <a:spcPts val="0"/>
        </a:spcAft>
        <a:buClrTx/>
        <a:buSzTx/>
        <a:buFontTx/>
        <a:buNone/>
        <a:defRPr sz="3300" b="0" i="0" u="none" strike="noStrike" cap="none" spc="0" baseline="0">
          <a:solidFill>
            <a:srgbClr val="000000"/>
          </a:solidFill>
          <a:latin typeface="Calibri Light"/>
          <a:ea typeface="Calibri Light"/>
          <a:cs typeface="Calibri Light"/>
          <a:sym typeface="Calibri Light"/>
        </a:defRPr>
      </a:lvl3pPr>
      <a:lvl4pPr marL="0" marR="0" indent="0" algn="l" defTabSz="685800" rtl="0" latinLnBrk="0">
        <a:lnSpc>
          <a:spcPct val="90000"/>
        </a:lnSpc>
        <a:spcBef>
          <a:spcPts val="0"/>
        </a:spcBef>
        <a:spcAft>
          <a:spcPts val="0"/>
        </a:spcAft>
        <a:buClrTx/>
        <a:buSzTx/>
        <a:buFontTx/>
        <a:buNone/>
        <a:defRPr sz="3300" b="0" i="0" u="none" strike="noStrike" cap="none" spc="0" baseline="0">
          <a:solidFill>
            <a:srgbClr val="000000"/>
          </a:solidFill>
          <a:latin typeface="Calibri Light"/>
          <a:ea typeface="Calibri Light"/>
          <a:cs typeface="Calibri Light"/>
          <a:sym typeface="Calibri Light"/>
        </a:defRPr>
      </a:lvl4pPr>
      <a:lvl5pPr marL="0" marR="0" indent="0" algn="l" defTabSz="685800" rtl="0" latinLnBrk="0">
        <a:lnSpc>
          <a:spcPct val="90000"/>
        </a:lnSpc>
        <a:spcBef>
          <a:spcPts val="0"/>
        </a:spcBef>
        <a:spcAft>
          <a:spcPts val="0"/>
        </a:spcAft>
        <a:buClrTx/>
        <a:buSzTx/>
        <a:buFontTx/>
        <a:buNone/>
        <a:defRPr sz="3300" b="0" i="0" u="none" strike="noStrike" cap="none" spc="0" baseline="0">
          <a:solidFill>
            <a:srgbClr val="000000"/>
          </a:solidFill>
          <a:latin typeface="Calibri Light"/>
          <a:ea typeface="Calibri Light"/>
          <a:cs typeface="Calibri Light"/>
          <a:sym typeface="Calibri Light"/>
        </a:defRPr>
      </a:lvl5pPr>
      <a:lvl6pPr marL="0" marR="0" indent="0" algn="l" defTabSz="685800" rtl="0" latinLnBrk="0">
        <a:lnSpc>
          <a:spcPct val="90000"/>
        </a:lnSpc>
        <a:spcBef>
          <a:spcPts val="0"/>
        </a:spcBef>
        <a:spcAft>
          <a:spcPts val="0"/>
        </a:spcAft>
        <a:buClrTx/>
        <a:buSzTx/>
        <a:buFontTx/>
        <a:buNone/>
        <a:defRPr sz="3300" b="0" i="0" u="none" strike="noStrike" cap="none" spc="0" baseline="0">
          <a:solidFill>
            <a:srgbClr val="000000"/>
          </a:solidFill>
          <a:latin typeface="Calibri Light"/>
          <a:ea typeface="Calibri Light"/>
          <a:cs typeface="Calibri Light"/>
          <a:sym typeface="Calibri Light"/>
        </a:defRPr>
      </a:lvl6pPr>
      <a:lvl7pPr marL="0" marR="0" indent="0" algn="l" defTabSz="685800" rtl="0" latinLnBrk="0">
        <a:lnSpc>
          <a:spcPct val="90000"/>
        </a:lnSpc>
        <a:spcBef>
          <a:spcPts val="0"/>
        </a:spcBef>
        <a:spcAft>
          <a:spcPts val="0"/>
        </a:spcAft>
        <a:buClrTx/>
        <a:buSzTx/>
        <a:buFontTx/>
        <a:buNone/>
        <a:defRPr sz="3300" b="0" i="0" u="none" strike="noStrike" cap="none" spc="0" baseline="0">
          <a:solidFill>
            <a:srgbClr val="000000"/>
          </a:solidFill>
          <a:latin typeface="Calibri Light"/>
          <a:ea typeface="Calibri Light"/>
          <a:cs typeface="Calibri Light"/>
          <a:sym typeface="Calibri Light"/>
        </a:defRPr>
      </a:lvl7pPr>
      <a:lvl8pPr marL="0" marR="0" indent="0" algn="l" defTabSz="685800" rtl="0" latinLnBrk="0">
        <a:lnSpc>
          <a:spcPct val="90000"/>
        </a:lnSpc>
        <a:spcBef>
          <a:spcPts val="0"/>
        </a:spcBef>
        <a:spcAft>
          <a:spcPts val="0"/>
        </a:spcAft>
        <a:buClrTx/>
        <a:buSzTx/>
        <a:buFontTx/>
        <a:buNone/>
        <a:defRPr sz="3300" b="0" i="0" u="none" strike="noStrike" cap="none" spc="0" baseline="0">
          <a:solidFill>
            <a:srgbClr val="000000"/>
          </a:solidFill>
          <a:latin typeface="Calibri Light"/>
          <a:ea typeface="Calibri Light"/>
          <a:cs typeface="Calibri Light"/>
          <a:sym typeface="Calibri Light"/>
        </a:defRPr>
      </a:lvl8pPr>
      <a:lvl9pPr marL="0" marR="0" indent="0" algn="l" defTabSz="685800" rtl="0" latinLnBrk="0">
        <a:lnSpc>
          <a:spcPct val="90000"/>
        </a:lnSpc>
        <a:spcBef>
          <a:spcPts val="0"/>
        </a:spcBef>
        <a:spcAft>
          <a:spcPts val="0"/>
        </a:spcAft>
        <a:buClrTx/>
        <a:buSzTx/>
        <a:buFontTx/>
        <a:buNone/>
        <a:defRPr sz="3300" b="0" i="0" u="none" strike="noStrike" cap="none" spc="0" baseline="0">
          <a:solidFill>
            <a:srgbClr val="000000"/>
          </a:solidFill>
          <a:latin typeface="Calibri Light"/>
          <a:ea typeface="Calibri Light"/>
          <a:cs typeface="Calibri Light"/>
          <a:sym typeface="Calibri Light"/>
        </a:defRPr>
      </a:lvl9pPr>
    </p:titleStyle>
    <p:bodyStyle>
      <a:lvl1pPr marL="171450" marR="0" indent="-171450" algn="l" defTabSz="685800" rtl="0" latinLnBrk="0">
        <a:lnSpc>
          <a:spcPct val="90000"/>
        </a:lnSpc>
        <a:spcBef>
          <a:spcPts val="700"/>
        </a:spcBef>
        <a:spcAft>
          <a:spcPts val="0"/>
        </a:spcAft>
        <a:buClrTx/>
        <a:buSzPct val="100000"/>
        <a:buFont typeface="Arial" charset="0"/>
        <a:buChar char="•"/>
        <a:defRPr sz="2100" b="0" i="0" u="none" strike="noStrike" cap="none" spc="0" baseline="0">
          <a:solidFill>
            <a:srgbClr val="000000"/>
          </a:solidFill>
          <a:latin typeface="+mj-lt"/>
          <a:ea typeface="+mj-ea"/>
          <a:cs typeface="+mj-cs"/>
          <a:sym typeface="Calibri"/>
        </a:defRPr>
      </a:lvl1pPr>
      <a:lvl2pPr marL="542925" marR="0" indent="-200025" algn="l" defTabSz="685800" rtl="0" latinLnBrk="0">
        <a:lnSpc>
          <a:spcPct val="90000"/>
        </a:lnSpc>
        <a:spcBef>
          <a:spcPts val="700"/>
        </a:spcBef>
        <a:spcAft>
          <a:spcPts val="0"/>
        </a:spcAft>
        <a:buClrTx/>
        <a:buSzPct val="100000"/>
        <a:buFont typeface="Arial" charset="0"/>
        <a:buChar char="•"/>
        <a:defRPr sz="2100" b="0" i="0" u="none" strike="noStrike" cap="none" spc="0" baseline="0">
          <a:solidFill>
            <a:srgbClr val="000000"/>
          </a:solidFill>
          <a:latin typeface="+mj-lt"/>
          <a:ea typeface="+mj-ea"/>
          <a:cs typeface="+mj-cs"/>
          <a:sym typeface="Calibri"/>
        </a:defRPr>
      </a:lvl2pPr>
      <a:lvl3pPr marL="925830" marR="0" indent="-240030" algn="l" defTabSz="685800" rtl="0" latinLnBrk="0">
        <a:lnSpc>
          <a:spcPct val="90000"/>
        </a:lnSpc>
        <a:spcBef>
          <a:spcPts val="700"/>
        </a:spcBef>
        <a:spcAft>
          <a:spcPts val="0"/>
        </a:spcAft>
        <a:buClrTx/>
        <a:buSzPct val="100000"/>
        <a:buFont typeface="Arial" charset="0"/>
        <a:buChar char="•"/>
        <a:defRPr sz="2100" b="0" i="0" u="none" strike="noStrike" cap="none" spc="0" baseline="0">
          <a:solidFill>
            <a:srgbClr val="000000"/>
          </a:solidFill>
          <a:latin typeface="+mj-lt"/>
          <a:ea typeface="+mj-ea"/>
          <a:cs typeface="+mj-cs"/>
          <a:sym typeface="Calibri"/>
        </a:defRPr>
      </a:lvl3pPr>
      <a:lvl4pPr marL="1305560" marR="0" indent="-276860" algn="l" defTabSz="685800" rtl="0" latinLnBrk="0">
        <a:lnSpc>
          <a:spcPct val="90000"/>
        </a:lnSpc>
        <a:spcBef>
          <a:spcPts val="700"/>
        </a:spcBef>
        <a:spcAft>
          <a:spcPts val="0"/>
        </a:spcAft>
        <a:buClrTx/>
        <a:buSzPct val="100000"/>
        <a:buFont typeface="Arial" charset="0"/>
        <a:buChar char="•"/>
        <a:defRPr sz="2100" b="0" i="0" u="none" strike="noStrike" cap="none" spc="0" baseline="0">
          <a:solidFill>
            <a:srgbClr val="000000"/>
          </a:solidFill>
          <a:latin typeface="+mj-lt"/>
          <a:ea typeface="+mj-ea"/>
          <a:cs typeface="+mj-cs"/>
          <a:sym typeface="Calibri"/>
        </a:defRPr>
      </a:lvl4pPr>
      <a:lvl5pPr marL="1648460" marR="0" indent="-276860" algn="l" defTabSz="685800" rtl="0" latinLnBrk="0">
        <a:lnSpc>
          <a:spcPct val="90000"/>
        </a:lnSpc>
        <a:spcBef>
          <a:spcPts val="700"/>
        </a:spcBef>
        <a:spcAft>
          <a:spcPts val="0"/>
        </a:spcAft>
        <a:buClrTx/>
        <a:buSzPct val="100000"/>
        <a:buFont typeface="Arial" charset="0"/>
        <a:buChar char="•"/>
        <a:defRPr sz="2100" b="0" i="0" u="none" strike="noStrike" cap="none" spc="0" baseline="0">
          <a:solidFill>
            <a:srgbClr val="000000"/>
          </a:solidFill>
          <a:latin typeface="+mj-lt"/>
          <a:ea typeface="+mj-ea"/>
          <a:cs typeface="+mj-cs"/>
          <a:sym typeface="Calibri"/>
        </a:defRPr>
      </a:lvl5pPr>
      <a:lvl6pPr marL="1991360" marR="0" indent="-276860" algn="l" defTabSz="685800" rtl="0" latinLnBrk="0">
        <a:lnSpc>
          <a:spcPct val="90000"/>
        </a:lnSpc>
        <a:spcBef>
          <a:spcPts val="700"/>
        </a:spcBef>
        <a:spcAft>
          <a:spcPts val="0"/>
        </a:spcAft>
        <a:buClrTx/>
        <a:buSzPct val="100000"/>
        <a:buFont typeface="Arial" charset="0"/>
        <a:buChar char="•"/>
        <a:defRPr sz="2100" b="0" i="0" u="none" strike="noStrike" cap="none" spc="0" baseline="0">
          <a:solidFill>
            <a:srgbClr val="000000"/>
          </a:solidFill>
          <a:latin typeface="+mj-lt"/>
          <a:ea typeface="+mj-ea"/>
          <a:cs typeface="+mj-cs"/>
          <a:sym typeface="Calibri"/>
        </a:defRPr>
      </a:lvl6pPr>
      <a:lvl7pPr marL="2334260" marR="0" indent="-276860" algn="l" defTabSz="685800" rtl="0" latinLnBrk="0">
        <a:lnSpc>
          <a:spcPct val="90000"/>
        </a:lnSpc>
        <a:spcBef>
          <a:spcPts val="700"/>
        </a:spcBef>
        <a:spcAft>
          <a:spcPts val="0"/>
        </a:spcAft>
        <a:buClrTx/>
        <a:buSzPct val="100000"/>
        <a:buFont typeface="Arial" charset="0"/>
        <a:buChar char="•"/>
        <a:defRPr sz="2100" b="0" i="0" u="none" strike="noStrike" cap="none" spc="0" baseline="0">
          <a:solidFill>
            <a:srgbClr val="000000"/>
          </a:solidFill>
          <a:latin typeface="+mj-lt"/>
          <a:ea typeface="+mj-ea"/>
          <a:cs typeface="+mj-cs"/>
          <a:sym typeface="Calibri"/>
        </a:defRPr>
      </a:lvl7pPr>
      <a:lvl8pPr marL="2677160" marR="0" indent="-276860" algn="l" defTabSz="685800" rtl="0" latinLnBrk="0">
        <a:lnSpc>
          <a:spcPct val="90000"/>
        </a:lnSpc>
        <a:spcBef>
          <a:spcPts val="700"/>
        </a:spcBef>
        <a:spcAft>
          <a:spcPts val="0"/>
        </a:spcAft>
        <a:buClrTx/>
        <a:buSzPct val="100000"/>
        <a:buFont typeface="Arial" charset="0"/>
        <a:buChar char="•"/>
        <a:defRPr sz="2100" b="0" i="0" u="none" strike="noStrike" cap="none" spc="0" baseline="0">
          <a:solidFill>
            <a:srgbClr val="000000"/>
          </a:solidFill>
          <a:latin typeface="+mj-lt"/>
          <a:ea typeface="+mj-ea"/>
          <a:cs typeface="+mj-cs"/>
          <a:sym typeface="Calibri"/>
        </a:defRPr>
      </a:lvl8pPr>
      <a:lvl9pPr marL="3020060" marR="0" indent="-276860" algn="l" defTabSz="685800" rtl="0" latinLnBrk="0">
        <a:lnSpc>
          <a:spcPct val="90000"/>
        </a:lnSpc>
        <a:spcBef>
          <a:spcPts val="700"/>
        </a:spcBef>
        <a:spcAft>
          <a:spcPts val="0"/>
        </a:spcAft>
        <a:buClrTx/>
        <a:buSzPct val="100000"/>
        <a:buFont typeface="Arial" charset="0"/>
        <a:buChar char="•"/>
        <a:defRPr sz="2100" b="0" i="0" u="none" strike="noStrike" cap="none" spc="0" baseline="0">
          <a:solidFill>
            <a:srgbClr val="000000"/>
          </a:solidFill>
          <a:latin typeface="+mj-lt"/>
          <a:ea typeface="+mj-ea"/>
          <a:cs typeface="+mj-cs"/>
          <a:sym typeface="Calibri"/>
        </a:defRPr>
      </a:lvl9pPr>
    </p:bodyStyle>
    <p:otherStyle>
      <a:lvl1pPr marL="0" marR="0" indent="0" algn="r" defTabSz="457200" rtl="0" latinLnBrk="0">
        <a:lnSpc>
          <a:spcPct val="100000"/>
        </a:lnSpc>
        <a:spcBef>
          <a:spcPts val="0"/>
        </a:spcBef>
        <a:spcAft>
          <a:spcPts val="0"/>
        </a:spcAft>
        <a:buClrTx/>
        <a:buSzTx/>
        <a:buFontTx/>
        <a:buNone/>
        <a:defRPr sz="900" b="0" i="0" u="none" strike="noStrike" cap="none" spc="0" baseline="0">
          <a:solidFill>
            <a:schemeClr val="tx1"/>
          </a:solidFill>
          <a:latin typeface="+mn-lt"/>
          <a:ea typeface="+mn-ea"/>
          <a:cs typeface="+mn-cs"/>
          <a:sym typeface="Calibri"/>
        </a:defRPr>
      </a:lvl1pPr>
      <a:lvl2pPr marL="0" marR="0" indent="0" algn="r" defTabSz="457200" rtl="0" latinLnBrk="0">
        <a:lnSpc>
          <a:spcPct val="100000"/>
        </a:lnSpc>
        <a:spcBef>
          <a:spcPts val="0"/>
        </a:spcBef>
        <a:spcAft>
          <a:spcPts val="0"/>
        </a:spcAft>
        <a:buClrTx/>
        <a:buSzTx/>
        <a:buFontTx/>
        <a:buNone/>
        <a:defRPr sz="900" b="0" i="0" u="none" strike="noStrike" cap="none" spc="0" baseline="0">
          <a:solidFill>
            <a:schemeClr val="tx1"/>
          </a:solidFill>
          <a:latin typeface="+mn-lt"/>
          <a:ea typeface="+mn-ea"/>
          <a:cs typeface="+mn-cs"/>
          <a:sym typeface="Calibri"/>
        </a:defRPr>
      </a:lvl2pPr>
      <a:lvl3pPr marL="0" marR="0" indent="0" algn="r" defTabSz="457200" rtl="0" latinLnBrk="0">
        <a:lnSpc>
          <a:spcPct val="100000"/>
        </a:lnSpc>
        <a:spcBef>
          <a:spcPts val="0"/>
        </a:spcBef>
        <a:spcAft>
          <a:spcPts val="0"/>
        </a:spcAft>
        <a:buClrTx/>
        <a:buSzTx/>
        <a:buFontTx/>
        <a:buNone/>
        <a:defRPr sz="900" b="0" i="0" u="none" strike="noStrike" cap="none" spc="0" baseline="0">
          <a:solidFill>
            <a:schemeClr val="tx1"/>
          </a:solidFill>
          <a:latin typeface="+mn-lt"/>
          <a:ea typeface="+mn-ea"/>
          <a:cs typeface="+mn-cs"/>
          <a:sym typeface="Calibri"/>
        </a:defRPr>
      </a:lvl3pPr>
      <a:lvl4pPr marL="0" marR="0" indent="0" algn="r" defTabSz="457200" rtl="0" latinLnBrk="0">
        <a:lnSpc>
          <a:spcPct val="100000"/>
        </a:lnSpc>
        <a:spcBef>
          <a:spcPts val="0"/>
        </a:spcBef>
        <a:spcAft>
          <a:spcPts val="0"/>
        </a:spcAft>
        <a:buClrTx/>
        <a:buSzTx/>
        <a:buFontTx/>
        <a:buNone/>
        <a:defRPr sz="900" b="0" i="0" u="none" strike="noStrike" cap="none" spc="0" baseline="0">
          <a:solidFill>
            <a:schemeClr val="tx1"/>
          </a:solidFill>
          <a:latin typeface="+mn-lt"/>
          <a:ea typeface="+mn-ea"/>
          <a:cs typeface="+mn-cs"/>
          <a:sym typeface="Calibri"/>
        </a:defRPr>
      </a:lvl4pPr>
      <a:lvl5pPr marL="0" marR="0" indent="0" algn="r" defTabSz="457200" rtl="0" latinLnBrk="0">
        <a:lnSpc>
          <a:spcPct val="100000"/>
        </a:lnSpc>
        <a:spcBef>
          <a:spcPts val="0"/>
        </a:spcBef>
        <a:spcAft>
          <a:spcPts val="0"/>
        </a:spcAft>
        <a:buClrTx/>
        <a:buSzTx/>
        <a:buFontTx/>
        <a:buNone/>
        <a:defRPr sz="900" b="0" i="0" u="none" strike="noStrike" cap="none" spc="0" baseline="0">
          <a:solidFill>
            <a:schemeClr val="tx1"/>
          </a:solidFill>
          <a:latin typeface="+mn-lt"/>
          <a:ea typeface="+mn-ea"/>
          <a:cs typeface="+mn-cs"/>
          <a:sym typeface="Calibri"/>
        </a:defRPr>
      </a:lvl5pPr>
      <a:lvl6pPr marL="0" marR="0" indent="0" algn="r" defTabSz="457200" rtl="0" latinLnBrk="0">
        <a:lnSpc>
          <a:spcPct val="100000"/>
        </a:lnSpc>
        <a:spcBef>
          <a:spcPts val="0"/>
        </a:spcBef>
        <a:spcAft>
          <a:spcPts val="0"/>
        </a:spcAft>
        <a:buClrTx/>
        <a:buSzTx/>
        <a:buFontTx/>
        <a:buNone/>
        <a:defRPr sz="900" b="0" i="0" u="none" strike="noStrike" cap="none" spc="0" baseline="0">
          <a:solidFill>
            <a:schemeClr val="tx1"/>
          </a:solidFill>
          <a:latin typeface="+mn-lt"/>
          <a:ea typeface="+mn-ea"/>
          <a:cs typeface="+mn-cs"/>
          <a:sym typeface="Calibri"/>
        </a:defRPr>
      </a:lvl6pPr>
      <a:lvl7pPr marL="0" marR="0" indent="0" algn="r" defTabSz="457200" rtl="0" latinLnBrk="0">
        <a:lnSpc>
          <a:spcPct val="100000"/>
        </a:lnSpc>
        <a:spcBef>
          <a:spcPts val="0"/>
        </a:spcBef>
        <a:spcAft>
          <a:spcPts val="0"/>
        </a:spcAft>
        <a:buClrTx/>
        <a:buSzTx/>
        <a:buFontTx/>
        <a:buNone/>
        <a:defRPr sz="900" b="0" i="0" u="none" strike="noStrike" cap="none" spc="0" baseline="0">
          <a:solidFill>
            <a:schemeClr val="tx1"/>
          </a:solidFill>
          <a:latin typeface="+mn-lt"/>
          <a:ea typeface="+mn-ea"/>
          <a:cs typeface="+mn-cs"/>
          <a:sym typeface="Calibri"/>
        </a:defRPr>
      </a:lvl7pPr>
      <a:lvl8pPr marL="0" marR="0" indent="0" algn="r" defTabSz="457200" rtl="0" latinLnBrk="0">
        <a:lnSpc>
          <a:spcPct val="100000"/>
        </a:lnSpc>
        <a:spcBef>
          <a:spcPts val="0"/>
        </a:spcBef>
        <a:spcAft>
          <a:spcPts val="0"/>
        </a:spcAft>
        <a:buClrTx/>
        <a:buSzTx/>
        <a:buFontTx/>
        <a:buNone/>
        <a:defRPr sz="900" b="0" i="0" u="none" strike="noStrike" cap="none" spc="0" baseline="0">
          <a:solidFill>
            <a:schemeClr val="tx1"/>
          </a:solidFill>
          <a:latin typeface="+mn-lt"/>
          <a:ea typeface="+mn-ea"/>
          <a:cs typeface="+mn-cs"/>
          <a:sym typeface="Calibri"/>
        </a:defRPr>
      </a:lvl8pPr>
      <a:lvl9pPr marL="0" marR="0" indent="0" algn="r" defTabSz="457200" rtl="0" latinLnBrk="0">
        <a:lnSpc>
          <a:spcPct val="100000"/>
        </a:lnSpc>
        <a:spcBef>
          <a:spcPts val="0"/>
        </a:spcBef>
        <a:spcAft>
          <a:spcPts val="0"/>
        </a:spcAft>
        <a:buClrTx/>
        <a:buSzTx/>
        <a:buFontTx/>
        <a:buNone/>
        <a:defRPr sz="900" b="0" i="0" u="none" strike="noStrike" cap="none" spc="0" baseline="0">
          <a:solidFill>
            <a:schemeClr val="tx1"/>
          </a:solidFill>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8.jfif"/><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TextBox 3"/>
          <p:cNvSpPr txBox="1"/>
          <p:nvPr/>
        </p:nvSpPr>
        <p:spPr>
          <a:xfrm>
            <a:off x="424984" y="910262"/>
            <a:ext cx="6139166" cy="873444"/>
          </a:xfrm>
          <a:prstGeom prst="rect">
            <a:avLst/>
          </a:prstGeom>
          <a:noFill/>
        </p:spPr>
        <p:txBody>
          <a:bodyPr wrap="square" rtlCol="0">
            <a:spAutoFit/>
          </a:bodyPr>
          <a:lstStyle/>
          <a:p>
            <a:pPr algn="ctr">
              <a:lnSpc>
                <a:spcPct val="150000"/>
              </a:lnSpc>
            </a:pPr>
            <a:r>
              <a:rPr lang="en-US" b="1" dirty="0">
                <a:latin typeface="Engravers MT" pitchFamily="18" charset="0"/>
              </a:rPr>
              <a:t>COMPREHENSIVE ACADEMIC PLANNER SESSION : 2026-27</a:t>
            </a:r>
          </a:p>
        </p:txBody>
      </p:sp>
      <p:sp>
        <p:nvSpPr>
          <p:cNvPr id="1048588" name="Rectangle 7"/>
          <p:cNvSpPr/>
          <p:nvPr/>
        </p:nvSpPr>
        <p:spPr>
          <a:xfrm>
            <a:off x="314966" y="270587"/>
            <a:ext cx="6265942" cy="9289049"/>
          </a:xfrm>
          <a:prstGeom prst="rect">
            <a:avLst/>
          </a:prstGeom>
          <a:noFill/>
          <a:ln w="76200">
            <a:solidFill>
              <a:srgbClr val="EF49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3"/>
          <p:cNvSpPr txBox="1"/>
          <p:nvPr/>
        </p:nvSpPr>
        <p:spPr>
          <a:xfrm>
            <a:off x="356692" y="371075"/>
            <a:ext cx="6139166" cy="539187"/>
          </a:xfrm>
          <a:prstGeom prst="rect">
            <a:avLst/>
          </a:prstGeom>
          <a:noFill/>
        </p:spPr>
        <p:txBody>
          <a:bodyPr wrap="square" rtlCol="0">
            <a:spAutoFit/>
          </a:bodyPr>
          <a:lstStyle/>
          <a:p>
            <a:pPr algn="ctr">
              <a:lnSpc>
                <a:spcPct val="150000"/>
              </a:lnSpc>
            </a:pPr>
            <a:r>
              <a:rPr lang="en-US" sz="2200" b="1" dirty="0">
                <a:latin typeface="Engravers MT" pitchFamily="18" charset="0"/>
              </a:rPr>
              <a:t>S D MEMORIAL SR. SEC. SCHOOL</a:t>
            </a:r>
          </a:p>
        </p:txBody>
      </p:sp>
      <p:sp>
        <p:nvSpPr>
          <p:cNvPr id="9" name="TextBox 3"/>
          <p:cNvSpPr txBox="1"/>
          <p:nvPr/>
        </p:nvSpPr>
        <p:spPr>
          <a:xfrm>
            <a:off x="359730" y="1720068"/>
            <a:ext cx="6139166" cy="457946"/>
          </a:xfrm>
          <a:prstGeom prst="rect">
            <a:avLst/>
          </a:prstGeom>
          <a:noFill/>
        </p:spPr>
        <p:txBody>
          <a:bodyPr wrap="square" rtlCol="0">
            <a:spAutoFit/>
          </a:bodyPr>
          <a:lstStyle/>
          <a:p>
            <a:pPr algn="ctr">
              <a:lnSpc>
                <a:spcPct val="150000"/>
              </a:lnSpc>
            </a:pPr>
            <a:r>
              <a:rPr lang="en-US" b="1" dirty="0">
                <a:latin typeface="Engravers MT" pitchFamily="18" charset="0"/>
              </a:rPr>
              <a:t>CLASS : X</a:t>
            </a:r>
          </a:p>
        </p:txBody>
      </p:sp>
      <p:sp>
        <p:nvSpPr>
          <p:cNvPr id="10" name="TextBox 6">
            <a:extLst>
              <a:ext uri="{FF2B5EF4-FFF2-40B4-BE49-F238E27FC236}">
                <a16:creationId xmlns:a16="http://schemas.microsoft.com/office/drawing/2014/main" id="{B04977EC-E1E5-447C-9E25-A810034DDFCF}"/>
              </a:ext>
            </a:extLst>
          </p:cNvPr>
          <p:cNvSpPr txBox="1"/>
          <p:nvPr/>
        </p:nvSpPr>
        <p:spPr>
          <a:xfrm>
            <a:off x="593151" y="8305735"/>
            <a:ext cx="5802831" cy="1015663"/>
          </a:xfrm>
          <a:prstGeom prst="rect">
            <a:avLst/>
          </a:prstGeom>
          <a:noFill/>
        </p:spPr>
        <p:txBody>
          <a:bodyPr wrap="square" rtlCol="0">
            <a:spAutoFit/>
          </a:bodyPr>
          <a:lstStyle/>
          <a:p>
            <a:pPr algn="ctr"/>
            <a:r>
              <a:rPr lang="en-US" sz="1500" b="1" i="1" dirty="0">
                <a:latin typeface="Cambria" pitchFamily="18" charset="0"/>
                <a:ea typeface="Cambria" pitchFamily="18" charset="0"/>
              </a:rPr>
              <a:t>“Learning shapes essential life skills by nurturing curiosity, strengthening ambition and transforming effort into excellence empowering students to think critically ,act responsibly and contribute confidently to an ever- evolving world.”</a:t>
            </a:r>
            <a:endParaRPr lang="en-US" sz="1500" b="1" i="1" dirty="0">
              <a:ln w="0"/>
              <a:effectLst>
                <a:outerShdw blurRad="38100" dist="25400" dir="5400000" algn="ctr" rotWithShape="0">
                  <a:srgbClr val="6E747A">
                    <a:alpha val="43000"/>
                  </a:srgbClr>
                </a:outerShdw>
              </a:effectLst>
              <a:latin typeface="Cambria" pitchFamily="18" charset="0"/>
              <a:ea typeface="Cambria" pitchFamily="18" charset="0"/>
            </a:endParaRPr>
          </a:p>
        </p:txBody>
      </p:sp>
      <p:pic>
        <p:nvPicPr>
          <p:cNvPr id="3" name="Picture 2">
            <a:extLst>
              <a:ext uri="{FF2B5EF4-FFF2-40B4-BE49-F238E27FC236}">
                <a16:creationId xmlns:a16="http://schemas.microsoft.com/office/drawing/2014/main" id="{B31FFAC9-0234-AB27-BB69-97187AEFC8CB}"/>
              </a:ext>
            </a:extLst>
          </p:cNvPr>
          <p:cNvPicPr>
            <a:picLocks noChangeAspect="1"/>
          </p:cNvPicPr>
          <p:nvPr/>
        </p:nvPicPr>
        <p:blipFill>
          <a:blip r:embed="rId2"/>
          <a:srcRect b="10860"/>
          <a:stretch>
            <a:fillRect/>
          </a:stretch>
        </p:blipFill>
        <p:spPr>
          <a:xfrm>
            <a:off x="1113565" y="1346984"/>
            <a:ext cx="4795520" cy="6412093"/>
          </a:xfrm>
          <a:prstGeom prst="rect">
            <a:avLst/>
          </a:prstGeom>
        </p:spPr>
      </p:pic>
      <p:sp>
        <p:nvSpPr>
          <p:cNvPr id="4" name="TextBox 3">
            <a:extLst>
              <a:ext uri="{FF2B5EF4-FFF2-40B4-BE49-F238E27FC236}">
                <a16:creationId xmlns:a16="http://schemas.microsoft.com/office/drawing/2014/main" id="{C42A883F-D7AB-A241-B026-A45FAD6BE0CD}"/>
              </a:ext>
            </a:extLst>
          </p:cNvPr>
          <p:cNvSpPr txBox="1"/>
          <p:nvPr/>
        </p:nvSpPr>
        <p:spPr>
          <a:xfrm>
            <a:off x="441742" y="7687334"/>
            <a:ext cx="6139166" cy="498598"/>
          </a:xfrm>
          <a:prstGeom prst="rect">
            <a:avLst/>
          </a:prstGeom>
          <a:noFill/>
        </p:spPr>
        <p:txBody>
          <a:bodyPr wrap="square" rtlCol="0">
            <a:spAutoFit/>
          </a:bodyPr>
          <a:lstStyle/>
          <a:p>
            <a:pPr algn="ctr">
              <a:lnSpc>
                <a:spcPct val="150000"/>
              </a:lnSpc>
            </a:pPr>
            <a:r>
              <a:rPr lang="en-US" sz="2000" b="1" dirty="0">
                <a:latin typeface="Engravers MT" pitchFamily="18" charset="0"/>
              </a:rPr>
              <a:t>JOURNEY TO EXCELLENCE </a:t>
            </a:r>
          </a:p>
        </p:txBody>
      </p:sp>
    </p:spTree>
    <p:extLst>
      <p:ext uri="{BB962C8B-B14F-4D97-AF65-F5344CB8AC3E}">
        <p14:creationId xmlns:p14="http://schemas.microsoft.com/office/powerpoint/2010/main" val="3050732930"/>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ectangle 9"/>
          <p:cNvSpPr/>
          <p:nvPr/>
        </p:nvSpPr>
        <p:spPr>
          <a:xfrm>
            <a:off x="270583" y="270587"/>
            <a:ext cx="6310328" cy="9275196"/>
          </a:xfrm>
          <a:prstGeom prst="rect">
            <a:avLst/>
          </a:prstGeom>
          <a:ln w="76200">
            <a:solidFill>
              <a:srgbClr val="32538F"/>
            </a:solidFill>
            <a:miter/>
          </a:ln>
        </p:spPr>
        <p:txBody>
          <a:bodyPr lIns="45718" tIns="45718" rIns="45718" bIns="45718" anchor="ctr"/>
          <a:lstStyle/>
          <a:p>
            <a:pPr algn="ctr">
              <a:defRPr>
                <a:solidFill>
                  <a:srgbClr val="FFFFFF"/>
                </a:solidFill>
              </a:defRPr>
            </a:pPr>
            <a:endParaRPr dirty="0"/>
          </a:p>
        </p:txBody>
      </p:sp>
      <p:graphicFrame>
        <p:nvGraphicFramePr>
          <p:cNvPr id="5" name="Table 8">
            <a:extLst>
              <a:ext uri="{FF2B5EF4-FFF2-40B4-BE49-F238E27FC236}">
                <a16:creationId xmlns:a16="http://schemas.microsoft.com/office/drawing/2014/main" id="{EC01E1D5-0D3E-4D16-870F-1594A0C7210B}"/>
              </a:ext>
            </a:extLst>
          </p:cNvPr>
          <p:cNvGraphicFramePr>
            <a:graphicFrameLocks noGrp="1"/>
          </p:cNvGraphicFramePr>
          <p:nvPr>
            <p:extLst>
              <p:ext uri="{D42A27DB-BD31-4B8C-83A1-F6EECF244321}">
                <p14:modId xmlns:p14="http://schemas.microsoft.com/office/powerpoint/2010/main" val="3549862047"/>
              </p:ext>
            </p:extLst>
          </p:nvPr>
        </p:nvGraphicFramePr>
        <p:xfrm>
          <a:off x="378276" y="1192039"/>
          <a:ext cx="6091794" cy="8193518"/>
        </p:xfrm>
        <a:graphic>
          <a:graphicData uri="http://schemas.openxmlformats.org/drawingml/2006/table">
            <a:tbl>
              <a:tblPr firstRow="1" firstCol="1" bandRow="1">
                <a:tableStyleId>{9DCAF9ED-07DC-4A11-8D7F-57B35C25682E}</a:tableStyleId>
              </a:tblPr>
              <a:tblGrid>
                <a:gridCol w="4328896">
                  <a:extLst>
                    <a:ext uri="{9D8B030D-6E8A-4147-A177-3AD203B41FA5}">
                      <a16:colId xmlns:a16="http://schemas.microsoft.com/office/drawing/2014/main" val="20000"/>
                    </a:ext>
                  </a:extLst>
                </a:gridCol>
                <a:gridCol w="1762898">
                  <a:extLst>
                    <a:ext uri="{9D8B030D-6E8A-4147-A177-3AD203B41FA5}">
                      <a16:colId xmlns:a16="http://schemas.microsoft.com/office/drawing/2014/main" val="20001"/>
                    </a:ext>
                  </a:extLst>
                </a:gridCol>
              </a:tblGrid>
              <a:tr h="474877">
                <a:tc>
                  <a:txBody>
                    <a:bodyPr/>
                    <a:lstStyle/>
                    <a:p>
                      <a:pPr marL="0" marR="0" algn="ctr">
                        <a:lnSpc>
                          <a:spcPct val="115000"/>
                        </a:lnSpc>
                        <a:spcBef>
                          <a:spcPts val="0"/>
                        </a:spcBef>
                        <a:spcAft>
                          <a:spcPts val="0"/>
                        </a:spcAft>
                      </a:pPr>
                      <a:r>
                        <a:rPr lang="en-IN" sz="1400" b="1" dirty="0">
                          <a:solidFill>
                            <a:schemeClr val="tx1"/>
                          </a:solidFill>
                          <a:effectLst/>
                          <a:latin typeface="Times New Roman" panose="02020603050405020304" pitchFamily="18" charset="0"/>
                          <a:cs typeface="Times New Roman" panose="02020603050405020304" pitchFamily="18" charset="0"/>
                        </a:rPr>
                        <a:t>CONTENT</a:t>
                      </a:r>
                      <a:endParaRPr lang="en-US" sz="1400" b="1" dirty="0">
                        <a:solidFill>
                          <a:schemeClr val="tx1"/>
                        </a:solidFill>
                        <a:effectLst/>
                        <a:latin typeface="Times New Roman" pitchFamily="18" charset="0"/>
                        <a:ea typeface="Calibri" pitchFamily="34" charset="0"/>
                        <a:cs typeface="Times New Roman" pitchFamily="18" charset="0"/>
                      </a:endParaRPr>
                    </a:p>
                  </a:txBody>
                  <a:tcPr marL="57790" marR="5779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IN" sz="1400" b="1" dirty="0">
                          <a:solidFill>
                            <a:schemeClr val="tx1"/>
                          </a:solidFill>
                          <a:effectLst/>
                          <a:latin typeface="Times New Roman" panose="02020603050405020304" pitchFamily="18" charset="0"/>
                          <a:cs typeface="Times New Roman" panose="02020603050405020304" pitchFamily="18" charset="0"/>
                        </a:rPr>
                        <a:t>PAGE NO.</a:t>
                      </a:r>
                      <a:endParaRPr lang="en-US" sz="1400" b="1" dirty="0">
                        <a:solidFill>
                          <a:schemeClr val="tx1"/>
                        </a:solidFill>
                        <a:effectLst/>
                        <a:latin typeface="Times New Roman" pitchFamily="18" charset="0"/>
                        <a:ea typeface="Calibri" pitchFamily="34" charset="0"/>
                        <a:cs typeface="Times New Roman" pitchFamily="18" charset="0"/>
                      </a:endParaRPr>
                    </a:p>
                  </a:txBody>
                  <a:tcPr marL="57790" marR="5779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74877">
                <a:tc>
                  <a:txBody>
                    <a:bodyPr/>
                    <a:lstStyle/>
                    <a:p>
                      <a:pPr marL="342900" marR="0" lvl="2" indent="0" algn="l">
                        <a:lnSpc>
                          <a:spcPct val="115000"/>
                        </a:lnSpc>
                        <a:spcBef>
                          <a:spcPts val="0"/>
                        </a:spcBef>
                        <a:spcAft>
                          <a:spcPts val="0"/>
                        </a:spcAft>
                      </a:pPr>
                      <a:r>
                        <a:rPr lang="en-IN" sz="1400" b="1" dirty="0">
                          <a:solidFill>
                            <a:schemeClr val="tx1"/>
                          </a:solidFill>
                          <a:effectLst/>
                          <a:latin typeface="Times New Roman" pitchFamily="18" charset="0"/>
                          <a:cs typeface="Times New Roman" pitchFamily="18" charset="0"/>
                        </a:rPr>
                        <a:t>THE CORE PURPOSE AND OBJECTIVE</a:t>
                      </a:r>
                      <a:endParaRPr lang="en-US" sz="1400" b="1" dirty="0">
                        <a:solidFill>
                          <a:schemeClr val="tx1"/>
                        </a:solidFill>
                        <a:effectLst/>
                        <a:latin typeface="Times New Roman" pitchFamily="18" charset="0"/>
                        <a:ea typeface="Calibri"/>
                        <a:cs typeface="Times New Roman" pitchFamily="18" charset="0"/>
                      </a:endParaRPr>
                    </a:p>
                  </a:txBody>
                  <a:tcPr marL="57790" marR="5779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685800" rtl="0" latinLnBrk="0">
                        <a:lnSpc>
                          <a:spcPct val="115000"/>
                        </a:lnSpc>
                        <a:spcBef>
                          <a:spcPts val="0"/>
                        </a:spcBef>
                        <a:spcAft>
                          <a:spcPts val="0"/>
                        </a:spcAft>
                        <a:buClrTx/>
                        <a:buSzTx/>
                        <a:buFontTx/>
                        <a:buNone/>
                        <a:defRPr sz="1800"/>
                      </a:pPr>
                      <a:r>
                        <a:rPr lang="en-IN" sz="1600" b="1" i="0" u="none" strike="noStrike" cap="none" spc="0" baseline="0" dirty="0">
                          <a:solidFill>
                            <a:srgbClr val="000000"/>
                          </a:solidFill>
                          <a:latin typeface="Times New Roman" pitchFamily="18" charset="0"/>
                          <a:ea typeface="+mn-ea"/>
                          <a:cs typeface="Times New Roman" pitchFamily="18" charset="0"/>
                          <a:sym typeface="Calibri"/>
                        </a:rPr>
                        <a:t>1</a:t>
                      </a:r>
                      <a:endParaRPr lang="en-US" sz="1600" b="1" i="0" u="none" strike="noStrike" cap="none" spc="0" baseline="0" dirty="0">
                        <a:solidFill>
                          <a:srgbClr val="000000"/>
                        </a:solidFill>
                        <a:latin typeface="Times New Roman" pitchFamily="18" charset="0"/>
                        <a:ea typeface="+mn-ea"/>
                        <a:cs typeface="Times New Roman" pitchFamily="18" charset="0"/>
                        <a:sym typeface="Calibri"/>
                      </a:endParaRPr>
                    </a:p>
                  </a:txBody>
                  <a:tcPr marL="57790" marR="5779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74877">
                <a:tc>
                  <a:txBody>
                    <a:bodyPr/>
                    <a:lstStyle/>
                    <a:p>
                      <a:pPr marL="342900" marR="0" lvl="2" indent="0" algn="l">
                        <a:lnSpc>
                          <a:spcPct val="115000"/>
                        </a:lnSpc>
                        <a:spcBef>
                          <a:spcPts val="0"/>
                        </a:spcBef>
                        <a:spcAft>
                          <a:spcPts val="0"/>
                        </a:spcAft>
                      </a:pPr>
                      <a:r>
                        <a:rPr lang="en-US" sz="1400" b="1" dirty="0">
                          <a:solidFill>
                            <a:schemeClr val="tx1"/>
                          </a:solidFill>
                          <a:effectLst/>
                          <a:latin typeface="Times New Roman" pitchFamily="18" charset="0"/>
                          <a:ea typeface="Calibri"/>
                          <a:cs typeface="Times New Roman" pitchFamily="18" charset="0"/>
                        </a:rPr>
                        <a:t>ENRICHMENT OPPORTUNITIES</a:t>
                      </a:r>
                    </a:p>
                  </a:txBody>
                  <a:tcPr marL="57790" marR="5779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685800" rtl="0" latinLnBrk="0">
                        <a:lnSpc>
                          <a:spcPct val="115000"/>
                        </a:lnSpc>
                        <a:spcBef>
                          <a:spcPts val="0"/>
                        </a:spcBef>
                        <a:spcAft>
                          <a:spcPts val="0"/>
                        </a:spcAft>
                        <a:buClrTx/>
                        <a:buSzTx/>
                        <a:buFontTx/>
                        <a:buNone/>
                        <a:defRPr sz="1800"/>
                      </a:pPr>
                      <a:r>
                        <a:rPr lang="en-US" sz="1600" b="1" i="0" u="none" strike="noStrike" cap="none" spc="0" baseline="0" dirty="0">
                          <a:solidFill>
                            <a:srgbClr val="000000"/>
                          </a:solidFill>
                          <a:latin typeface="Times New Roman" pitchFamily="18" charset="0"/>
                          <a:ea typeface="+mn-ea"/>
                          <a:cs typeface="Times New Roman" pitchFamily="18" charset="0"/>
                          <a:sym typeface="Calibri"/>
                        </a:rPr>
                        <a:t>2</a:t>
                      </a:r>
                    </a:p>
                  </a:txBody>
                  <a:tcPr marL="57790" marR="5779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53597370"/>
                  </a:ext>
                </a:extLst>
              </a:tr>
              <a:tr h="474877">
                <a:tc>
                  <a:txBody>
                    <a:bodyPr/>
                    <a:lstStyle/>
                    <a:p>
                      <a:pPr marL="342900" marR="0" lvl="2" indent="0" algn="l">
                        <a:lnSpc>
                          <a:spcPct val="115000"/>
                        </a:lnSpc>
                        <a:spcBef>
                          <a:spcPts val="0"/>
                        </a:spcBef>
                        <a:spcAft>
                          <a:spcPts val="0"/>
                        </a:spcAft>
                      </a:pPr>
                      <a:r>
                        <a:rPr lang="en-US" sz="1400" b="1" dirty="0">
                          <a:solidFill>
                            <a:schemeClr val="tx1"/>
                          </a:solidFill>
                          <a:effectLst/>
                          <a:latin typeface="Times New Roman" pitchFamily="18" charset="0"/>
                          <a:ea typeface="Calibri"/>
                          <a:cs typeface="Times New Roman" pitchFamily="18" charset="0"/>
                        </a:rPr>
                        <a:t>HOLISTIC DEVELOPMENT FRAMEWORK</a:t>
                      </a:r>
                    </a:p>
                  </a:txBody>
                  <a:tcPr marL="57790" marR="5779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685800" rtl="0" latinLnBrk="0">
                        <a:lnSpc>
                          <a:spcPct val="115000"/>
                        </a:lnSpc>
                        <a:spcBef>
                          <a:spcPts val="0"/>
                        </a:spcBef>
                        <a:spcAft>
                          <a:spcPts val="0"/>
                        </a:spcAft>
                        <a:buClrTx/>
                        <a:buSzTx/>
                        <a:buFontTx/>
                        <a:buNone/>
                        <a:defRPr sz="1800"/>
                      </a:pPr>
                      <a:r>
                        <a:rPr lang="en-US" sz="1600" b="1" i="0" u="none" strike="noStrike" cap="none" spc="0" baseline="0" dirty="0">
                          <a:solidFill>
                            <a:srgbClr val="000000"/>
                          </a:solidFill>
                          <a:latin typeface="Times New Roman" pitchFamily="18" charset="0"/>
                          <a:ea typeface="+mn-ea"/>
                          <a:cs typeface="Times New Roman" pitchFamily="18" charset="0"/>
                          <a:sym typeface="Calibri"/>
                        </a:rPr>
                        <a:t>3</a:t>
                      </a:r>
                    </a:p>
                  </a:txBody>
                  <a:tcPr marL="57790" marR="5779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69010967"/>
                  </a:ext>
                </a:extLst>
              </a:tr>
              <a:tr h="511440">
                <a:tc>
                  <a:txBody>
                    <a:bodyPr/>
                    <a:lstStyle/>
                    <a:p>
                      <a:pPr marL="342900" marR="0" lvl="2" indent="0" algn="l">
                        <a:lnSpc>
                          <a:spcPct val="115000"/>
                        </a:lnSpc>
                        <a:spcBef>
                          <a:spcPts val="0"/>
                        </a:spcBef>
                        <a:spcAft>
                          <a:spcPts val="0"/>
                        </a:spcAft>
                      </a:pPr>
                      <a:r>
                        <a:rPr lang="en-US" sz="1400" b="1" dirty="0">
                          <a:solidFill>
                            <a:schemeClr val="tx1"/>
                          </a:solidFill>
                          <a:effectLst/>
                          <a:latin typeface="Times New Roman" pitchFamily="18" charset="0"/>
                          <a:ea typeface="Calibri"/>
                          <a:cs typeface="Times New Roman" pitchFamily="18" charset="0"/>
                        </a:rPr>
                        <a:t>HOLISTIC HABITS FOR LEARNER DEVELOPMENT</a:t>
                      </a:r>
                    </a:p>
                  </a:txBody>
                  <a:tcPr marL="57790" marR="5779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685800" rtl="0" latinLnBrk="0">
                        <a:lnSpc>
                          <a:spcPct val="115000"/>
                        </a:lnSpc>
                        <a:spcBef>
                          <a:spcPts val="0"/>
                        </a:spcBef>
                        <a:spcAft>
                          <a:spcPts val="0"/>
                        </a:spcAft>
                        <a:buClrTx/>
                        <a:buSzTx/>
                        <a:buFontTx/>
                        <a:buNone/>
                        <a:defRPr sz="1800"/>
                      </a:pPr>
                      <a:r>
                        <a:rPr lang="en-US" sz="1600" b="1" i="0" u="none" strike="noStrike" cap="none" spc="0" baseline="0" dirty="0">
                          <a:solidFill>
                            <a:srgbClr val="000000"/>
                          </a:solidFill>
                          <a:latin typeface="Times New Roman" pitchFamily="18" charset="0"/>
                          <a:ea typeface="+mn-ea"/>
                          <a:cs typeface="Times New Roman" pitchFamily="18" charset="0"/>
                          <a:sym typeface="Calibri"/>
                        </a:rPr>
                        <a:t>4</a:t>
                      </a:r>
                    </a:p>
                  </a:txBody>
                  <a:tcPr marL="57790" marR="5779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74877">
                <a:tc>
                  <a:txBody>
                    <a:bodyPr/>
                    <a:lstStyle/>
                    <a:p>
                      <a:pPr lvl="2" indent="342900" algn="l" defTabSz="685800">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dirty="0"/>
                        <a:t>RECOMMENDED TEXTBOOKS</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685800" rtl="0" latinLnBrk="0">
                        <a:lnSpc>
                          <a:spcPct val="115000"/>
                        </a:lnSpc>
                        <a:spcBef>
                          <a:spcPts val="0"/>
                        </a:spcBef>
                        <a:spcAft>
                          <a:spcPts val="0"/>
                        </a:spcAft>
                        <a:buClrTx/>
                        <a:buSzTx/>
                        <a:buFontTx/>
                        <a:buNone/>
                        <a:defRPr sz="1800"/>
                      </a:pPr>
                      <a:r>
                        <a:rPr lang="en-US" sz="1600" b="1" i="0" u="none" strike="noStrike" cap="none" spc="0" baseline="0" dirty="0">
                          <a:solidFill>
                            <a:srgbClr val="000000"/>
                          </a:solidFill>
                          <a:latin typeface="Times New Roman" pitchFamily="18" charset="0"/>
                          <a:ea typeface="+mn-ea"/>
                          <a:cs typeface="Times New Roman" pitchFamily="18" charset="0"/>
                          <a:sym typeface="Helvetica"/>
                        </a:rPr>
                        <a:t>5</a:t>
                      </a:r>
                      <a:endParaRPr sz="1600" b="1" i="0" u="none" strike="noStrike" cap="none" spc="0" baseline="0" dirty="0">
                        <a:solidFill>
                          <a:srgbClr val="000000"/>
                        </a:solidFill>
                        <a:latin typeface="Times New Roman" pitchFamily="18" charset="0"/>
                        <a:ea typeface="+mn-ea"/>
                        <a:cs typeface="Times New Roman" pitchFamily="18" charset="0"/>
                        <a:sym typeface="Helvetica"/>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74877">
                <a:tc gridSpan="2">
                  <a:txBody>
                    <a:bodyPr/>
                    <a:lstStyle/>
                    <a:p>
                      <a:pPr algn="ctr" defTabSz="685800">
                        <a:lnSpc>
                          <a:spcPct val="115000"/>
                        </a:lnSpc>
                        <a:defRPr sz="1800"/>
                      </a:pPr>
                      <a:r>
                        <a:rPr sz="1600" b="1" dirty="0">
                          <a:latin typeface="Times New Roman" pitchFamily="18" charset="0"/>
                          <a:ea typeface="+mn-ea"/>
                          <a:cs typeface="Times New Roman" pitchFamily="18" charset="0"/>
                          <a:sym typeface="Helvetica"/>
                        </a:rPr>
                        <a:t>ANNUAL SYLLABUS</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74877">
                <a:tc>
                  <a:txBody>
                    <a:bodyPr/>
                    <a:lstStyle/>
                    <a:p>
                      <a:pPr lvl="2" indent="685800" algn="l" defTabSz="685800">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dirty="0"/>
                        <a:t>ENGLISH</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defTabSz="685800">
                        <a:lnSpc>
                          <a:spcPct val="115000"/>
                        </a:lnSpc>
                        <a:defRPr sz="1800"/>
                      </a:pPr>
                      <a:r>
                        <a:rPr lang="en-US" sz="1600" b="1" dirty="0">
                          <a:latin typeface="Times New Roman" pitchFamily="18" charset="0"/>
                          <a:ea typeface="+mn-ea"/>
                          <a:cs typeface="Times New Roman" pitchFamily="18" charset="0"/>
                          <a:sym typeface="Helvetica"/>
                        </a:rPr>
                        <a:t>6-8</a:t>
                      </a:r>
                      <a:endParaRPr sz="1600" b="1" dirty="0">
                        <a:latin typeface="Times New Roman" pitchFamily="18" charset="0"/>
                        <a:ea typeface="+mn-ea"/>
                        <a:cs typeface="Times New Roman" pitchFamily="18" charset="0"/>
                        <a:sym typeface="Helvetica"/>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474877">
                <a:tc>
                  <a:txBody>
                    <a:bodyPr/>
                    <a:lstStyle/>
                    <a:p>
                      <a:pPr lvl="2" indent="685800" algn="l" defTabSz="685800">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dirty="0"/>
                        <a:t>HINDI</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defTabSz="685800">
                        <a:lnSpc>
                          <a:spcPct val="115000"/>
                        </a:lnSpc>
                        <a:defRPr sz="1800"/>
                      </a:pPr>
                      <a:r>
                        <a:rPr lang="en-US" sz="1600" b="1" dirty="0">
                          <a:latin typeface="Times New Roman" pitchFamily="18" charset="0"/>
                          <a:ea typeface="+mn-ea"/>
                          <a:cs typeface="Times New Roman" pitchFamily="18" charset="0"/>
                          <a:sym typeface="Helvetica"/>
                        </a:rPr>
                        <a:t>9-11</a:t>
                      </a:r>
                      <a:endParaRPr sz="1600" b="1" dirty="0">
                        <a:latin typeface="Times New Roman" pitchFamily="18" charset="0"/>
                        <a:ea typeface="+mn-ea"/>
                        <a:cs typeface="Times New Roman" pitchFamily="18" charset="0"/>
                        <a:sym typeface="Helvetica"/>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474877">
                <a:tc>
                  <a:txBody>
                    <a:bodyPr/>
                    <a:lstStyle/>
                    <a:p>
                      <a:pPr lvl="2" indent="685800" algn="l" defTabSz="685800">
                        <a:defRPr sz="1400" b="1">
                          <a:latin typeface="Times New Roman" pitchFamily="18" charset="0"/>
                          <a:ea typeface="Times New Roman" pitchFamily="18" charset="0"/>
                          <a:cs typeface="Times New Roman" pitchFamily="18" charset="0"/>
                          <a:sym typeface="Times New Roman" pitchFamily="18" charset="0"/>
                        </a:defRPr>
                      </a:pPr>
                      <a:r>
                        <a:rPr dirty="0"/>
                        <a:t>MATHEMATICS</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defTabSz="685800">
                        <a:lnSpc>
                          <a:spcPct val="115000"/>
                        </a:lnSpc>
                        <a:defRPr sz="1800"/>
                      </a:pPr>
                      <a:r>
                        <a:rPr lang="en-US" sz="1600" b="1" dirty="0">
                          <a:latin typeface="Times New Roman" pitchFamily="18" charset="0"/>
                          <a:ea typeface="+mn-ea"/>
                          <a:cs typeface="Times New Roman" pitchFamily="18" charset="0"/>
                          <a:sym typeface="Helvetica"/>
                        </a:rPr>
                        <a:t>11-16</a:t>
                      </a:r>
                      <a:endParaRPr sz="1600" b="1" dirty="0">
                        <a:latin typeface="Times New Roman" pitchFamily="18" charset="0"/>
                        <a:ea typeface="+mn-ea"/>
                        <a:cs typeface="Times New Roman" pitchFamily="18" charset="0"/>
                        <a:sym typeface="Helvetica"/>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474877">
                <a:tc>
                  <a:txBody>
                    <a:bodyPr/>
                    <a:lstStyle/>
                    <a:p>
                      <a:pPr lvl="2" indent="685800" algn="l" defTabSz="685800">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dirty="0"/>
                        <a:t>SCIENCE</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defTabSz="685800">
                        <a:lnSpc>
                          <a:spcPct val="115000"/>
                        </a:lnSpc>
                        <a:defRPr sz="1800"/>
                      </a:pPr>
                      <a:r>
                        <a:rPr lang="en-US" sz="1600" b="1" dirty="0">
                          <a:latin typeface="Times New Roman" pitchFamily="18" charset="0"/>
                          <a:ea typeface="+mn-ea"/>
                          <a:cs typeface="Times New Roman" pitchFamily="18" charset="0"/>
                          <a:sym typeface="Helvetica"/>
                        </a:rPr>
                        <a:t>16-18</a:t>
                      </a:r>
                      <a:endParaRPr sz="1600" b="1" dirty="0">
                        <a:latin typeface="Times New Roman" pitchFamily="18" charset="0"/>
                        <a:ea typeface="+mn-ea"/>
                        <a:cs typeface="Times New Roman" pitchFamily="18" charset="0"/>
                        <a:sym typeface="Helvetica"/>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474877">
                <a:tc>
                  <a:txBody>
                    <a:bodyPr/>
                    <a:lstStyle/>
                    <a:p>
                      <a:pPr lvl="2" indent="685800" algn="l" defTabSz="685800">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dirty="0"/>
                        <a:t>SOCIAL STUDIES</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defTabSz="685800">
                        <a:lnSpc>
                          <a:spcPct val="115000"/>
                        </a:lnSpc>
                        <a:defRPr sz="1800"/>
                      </a:pPr>
                      <a:r>
                        <a:rPr lang="en-US" sz="1600" b="1" dirty="0">
                          <a:latin typeface="Times New Roman" pitchFamily="18" charset="0"/>
                          <a:ea typeface="+mn-ea"/>
                          <a:cs typeface="Times New Roman" pitchFamily="18" charset="0"/>
                          <a:sym typeface="Helvetica"/>
                        </a:rPr>
                        <a:t>19-21</a:t>
                      </a:r>
                      <a:endParaRPr sz="1600" b="1" dirty="0">
                        <a:latin typeface="Times New Roman" pitchFamily="18" charset="0"/>
                        <a:ea typeface="+mn-ea"/>
                        <a:cs typeface="Times New Roman" pitchFamily="18" charset="0"/>
                        <a:sym typeface="Helvetica"/>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474877">
                <a:tc>
                  <a:txBody>
                    <a:bodyPr/>
                    <a:lstStyle/>
                    <a:p>
                      <a:pPr lvl="2" indent="685800" algn="l" defTabSz="685800">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dirty="0"/>
                        <a:t>ARTIFICIAL INTELLIGENCE</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defTabSz="685800">
                        <a:lnSpc>
                          <a:spcPct val="115000"/>
                        </a:lnSpc>
                        <a:defRPr sz="1800"/>
                      </a:pPr>
                      <a:r>
                        <a:rPr lang="en-US" sz="1600" b="1" dirty="0">
                          <a:latin typeface="Times New Roman" pitchFamily="18" charset="0"/>
                          <a:ea typeface="+mn-ea"/>
                          <a:cs typeface="Times New Roman" pitchFamily="18" charset="0"/>
                          <a:sym typeface="Helvetica"/>
                        </a:rPr>
                        <a:t>22-23</a:t>
                      </a:r>
                      <a:endParaRPr sz="1600" b="1" dirty="0">
                        <a:latin typeface="Times New Roman" pitchFamily="18" charset="0"/>
                        <a:ea typeface="+mn-ea"/>
                        <a:cs typeface="Times New Roman" pitchFamily="18" charset="0"/>
                        <a:sym typeface="Helvetica"/>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474877">
                <a:tc>
                  <a:txBody>
                    <a:bodyPr/>
                    <a:lstStyle/>
                    <a:p>
                      <a:pPr lvl="2" indent="685800" algn="l" defTabSz="685800">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lang="en-US" dirty="0"/>
                        <a:t>ART INTEGRATION </a:t>
                      </a:r>
                      <a:endParaRPr dirty="0"/>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defTabSz="685800">
                        <a:lnSpc>
                          <a:spcPct val="115000"/>
                        </a:lnSpc>
                        <a:defRPr sz="1800"/>
                      </a:pPr>
                      <a:r>
                        <a:rPr lang="en-US" sz="1600" b="1" dirty="0">
                          <a:latin typeface="Times New Roman" pitchFamily="18" charset="0"/>
                          <a:ea typeface="+mn-ea"/>
                          <a:cs typeface="Times New Roman" pitchFamily="18" charset="0"/>
                          <a:sym typeface="Helvetica"/>
                        </a:rPr>
                        <a:t>24-25</a:t>
                      </a:r>
                      <a:endParaRPr sz="1600" b="1" dirty="0">
                        <a:latin typeface="Times New Roman" pitchFamily="18" charset="0"/>
                        <a:ea typeface="+mn-ea"/>
                        <a:cs typeface="Times New Roman" pitchFamily="18" charset="0"/>
                        <a:sym typeface="Helvetica"/>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79062512"/>
                  </a:ext>
                </a:extLst>
              </a:tr>
              <a:tr h="474877">
                <a:tc>
                  <a:txBody>
                    <a:bodyPr/>
                    <a:lstStyle/>
                    <a:p>
                      <a:pPr lvl="2" indent="685800" algn="l" defTabSz="685800">
                        <a:lnSpc>
                          <a:spcPct val="115000"/>
                        </a:lnSpc>
                        <a:defRPr sz="1400" b="1">
                          <a:latin typeface="Times New Roman"/>
                          <a:ea typeface="Times New Roman"/>
                          <a:cs typeface="Times New Roman"/>
                          <a:sym typeface="Times New Roman"/>
                        </a:defRPr>
                      </a:pPr>
                      <a:r>
                        <a:rPr lang="en-US" dirty="0"/>
                        <a:t>COUNSELLING</a:t>
                      </a:r>
                      <a:r>
                        <a:rPr lang="en-US" baseline="0" dirty="0"/>
                        <a:t> SESSION</a:t>
                      </a:r>
                      <a:endParaRPr dirty="0"/>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defTabSz="685800">
                        <a:lnSpc>
                          <a:spcPct val="115000"/>
                        </a:lnSpc>
                        <a:defRPr sz="1800"/>
                      </a:pPr>
                      <a:r>
                        <a:rPr lang="en-US" sz="1600" b="1" i="0" u="none" strike="noStrike" cap="none" spc="0" baseline="0" dirty="0">
                          <a:solidFill>
                            <a:srgbClr val="000000"/>
                          </a:solidFill>
                          <a:latin typeface="Times New Roman" panose="02020603050405020304" pitchFamily="18" charset="0"/>
                          <a:ea typeface="+mj-ea"/>
                          <a:cs typeface="Times New Roman" panose="02020603050405020304" pitchFamily="18" charset="0"/>
                          <a:sym typeface="Helvetica"/>
                        </a:rPr>
                        <a:t>26</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516900">
                <a:tc>
                  <a:txBody>
                    <a:bodyPr/>
                    <a:lstStyle/>
                    <a:p>
                      <a:pPr lvl="2" indent="685800" algn="l" defTabSz="685800">
                        <a:lnSpc>
                          <a:spcPct val="115000"/>
                        </a:lnSpc>
                        <a:defRPr sz="1400" b="1">
                          <a:latin typeface="Times New Roman"/>
                          <a:ea typeface="Times New Roman"/>
                          <a:cs typeface="Times New Roman"/>
                          <a:sym typeface="Times New Roman"/>
                        </a:defRPr>
                      </a:pPr>
                      <a:r>
                        <a:rPr lang="en-US" dirty="0"/>
                        <a:t>ACADEMIC CALENDAR</a:t>
                      </a:r>
                      <a:endParaRPr dirty="0"/>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defTabSz="685800">
                        <a:lnSpc>
                          <a:spcPct val="115000"/>
                        </a:lnSpc>
                        <a:defRPr sz="1800"/>
                      </a:pPr>
                      <a:r>
                        <a:rPr lang="en-US" sz="1600" b="1" dirty="0">
                          <a:latin typeface="Times New Roman" pitchFamily="18" charset="0"/>
                          <a:ea typeface="+mn-ea"/>
                          <a:cs typeface="Times New Roman" pitchFamily="18" charset="0"/>
                          <a:sym typeface="Helvetica"/>
                        </a:rPr>
                        <a:t>27-28</a:t>
                      </a:r>
                      <a:endParaRPr sz="1600" b="1" dirty="0">
                        <a:latin typeface="Times New Roman" pitchFamily="18" charset="0"/>
                        <a:ea typeface="+mn-ea"/>
                        <a:cs typeface="Times New Roman" pitchFamily="18" charset="0"/>
                        <a:sym typeface="Helvetica"/>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3"/>
                  </a:ext>
                </a:extLst>
              </a:tr>
              <a:tr h="516900">
                <a:tc>
                  <a:txBody>
                    <a:bodyPr/>
                    <a:lstStyle/>
                    <a:p>
                      <a:pPr lvl="2" indent="292100" algn="l" defTabSz="685800">
                        <a:lnSpc>
                          <a:spcPct val="115000"/>
                        </a:lnSpc>
                        <a:defRPr sz="1400" b="1">
                          <a:latin typeface="Times New Roman"/>
                          <a:ea typeface="Times New Roman"/>
                          <a:cs typeface="Times New Roman"/>
                          <a:sym typeface="Times New Roman"/>
                        </a:defRPr>
                      </a:pPr>
                      <a:r>
                        <a:rPr lang="en-US" dirty="0">
                          <a:solidFill>
                            <a:schemeClr val="tx1"/>
                          </a:solidFill>
                        </a:rPr>
                        <a:t>          HOLIDAYS LIST</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defTabSz="685800">
                        <a:lnSpc>
                          <a:spcPct val="115000"/>
                        </a:lnSpc>
                        <a:defRPr sz="1800"/>
                      </a:pPr>
                      <a:r>
                        <a:rPr lang="en-US" sz="1600" b="1" dirty="0">
                          <a:latin typeface="Times New Roman" pitchFamily="18" charset="0"/>
                          <a:ea typeface="+mn-ea"/>
                          <a:cs typeface="Times New Roman" pitchFamily="18" charset="0"/>
                          <a:sym typeface="Helvetica"/>
                        </a:rPr>
                        <a:t>28</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03094203"/>
                  </a:ext>
                </a:extLst>
              </a:tr>
            </a:tbl>
          </a:graphicData>
        </a:graphic>
      </p:graphicFrame>
      <p:sp>
        <p:nvSpPr>
          <p:cNvPr id="6" name="TextBox 7">
            <a:extLst>
              <a:ext uri="{FF2B5EF4-FFF2-40B4-BE49-F238E27FC236}">
                <a16:creationId xmlns:a16="http://schemas.microsoft.com/office/drawing/2014/main" id="{7EC78DB9-D0E9-4BDE-8F97-2DF15933CE6F}"/>
              </a:ext>
            </a:extLst>
          </p:cNvPr>
          <p:cNvSpPr txBox="1"/>
          <p:nvPr/>
        </p:nvSpPr>
        <p:spPr>
          <a:xfrm>
            <a:off x="461406" y="520438"/>
            <a:ext cx="5935188" cy="461665"/>
          </a:xfrm>
          <a:prstGeom prst="rect">
            <a:avLst/>
          </a:prstGeom>
          <a:noFill/>
        </p:spPr>
        <p:txBody>
          <a:bodyPr wrap="square">
            <a:spAutoFit/>
          </a:bodyPr>
          <a:lstStyle/>
          <a:p>
            <a:pPr algn="ctr"/>
            <a:r>
              <a:rPr lang="en-IN" sz="2400" u="sng" dirty="0">
                <a:ln w="0"/>
                <a:solidFill>
                  <a:schemeClr val="accent2">
                    <a:lumMod val="50000"/>
                  </a:schemeClr>
                </a:solidFill>
                <a:effectLst>
                  <a:outerShdw blurRad="38100" dist="25400" dir="5400000" algn="ctr" rotWithShape="0">
                    <a:srgbClr val="6E747A">
                      <a:alpha val="43000"/>
                    </a:srgbClr>
                  </a:outerShdw>
                </a:effectLst>
                <a:latin typeface="Imprint MT Shadow" pitchFamily="18" charset="0"/>
                <a:ea typeface="Calibri" pitchFamily="34" charset="0"/>
                <a:cs typeface="Mangal" pitchFamily="18" charset="0"/>
              </a:rPr>
              <a:t>ACADEMIC ITINERARY</a:t>
            </a:r>
            <a:endParaRPr lang="en-US" sz="2400" dirty="0">
              <a:ln w="0"/>
              <a:solidFill>
                <a:schemeClr val="accent2">
                  <a:lumMod val="50000"/>
                </a:schemeClr>
              </a:solidFill>
              <a:effectLst>
                <a:outerShdw blurRad="38100" dist="25400" dir="5400000" algn="ctr" rotWithShape="0">
                  <a:srgbClr val="6E747A">
                    <a:alpha val="43000"/>
                  </a:srgbClr>
                </a:outerShdw>
              </a:effectLst>
              <a:latin typeface="Imprint MT Shadow" pitchFamily="18" charset="0"/>
              <a:ea typeface="Calibri" pitchFamily="34" charset="0"/>
              <a:cs typeface="Mangal" pitchFamily="18" charset="0"/>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1" name="Rectangle 2"/>
          <p:cNvSpPr/>
          <p:nvPr/>
        </p:nvSpPr>
        <p:spPr>
          <a:xfrm>
            <a:off x="430758" y="417378"/>
            <a:ext cx="6006809" cy="400110"/>
          </a:xfrm>
          <a:prstGeom prst="rect">
            <a:avLst/>
          </a:prstGeom>
          <a:noFill/>
        </p:spPr>
        <p:txBody>
          <a:bodyPr wrap="square" lIns="91440" tIns="45720" rIns="91440" bIns="45720">
            <a:spAutoFit/>
          </a:bodyPr>
          <a:lstStyle/>
          <a:p>
            <a:pPr algn="ctr"/>
            <a:r>
              <a:rPr lang="en-US" sz="2000" dirty="0">
                <a:latin typeface="Cooper Black" panose="0208090404030B020404" pitchFamily="18" charset="0"/>
              </a:rPr>
              <a:t>THE CORE PURPOSE AND OBJECTIVE</a:t>
            </a:r>
          </a:p>
        </p:txBody>
      </p:sp>
      <p:sp>
        <p:nvSpPr>
          <p:cNvPr id="1048592" name="TextBox 3"/>
          <p:cNvSpPr txBox="1"/>
          <p:nvPr/>
        </p:nvSpPr>
        <p:spPr>
          <a:xfrm>
            <a:off x="430758" y="1088076"/>
            <a:ext cx="6006810" cy="6370975"/>
          </a:xfrm>
          <a:prstGeom prst="rect">
            <a:avLst/>
          </a:prstGeom>
          <a:noFill/>
        </p:spPr>
        <p:txBody>
          <a:bodyPr wrap="square" rtlCol="0">
            <a:spAutoFit/>
          </a:bodyPr>
          <a:lstStyle/>
          <a:p>
            <a:pPr marR="0" algn="just">
              <a:spcBef>
                <a:spcPts val="0"/>
              </a:spcBef>
              <a:spcAft>
                <a:spcPts val="800"/>
              </a:spcAft>
            </a:pPr>
            <a:r>
              <a:rPr lang="en-US" sz="1600" kern="100" dirty="0">
                <a:solidFill>
                  <a:srgbClr val="0D0D0D"/>
                </a:solidFill>
                <a:effectLst/>
                <a:latin typeface="Times New Roman" panose="02020603050405020304" pitchFamily="18" charset="0"/>
                <a:ea typeface="Calibri" panose="020F0502020204030204" pitchFamily="34" charset="0"/>
                <a:cs typeface="Times New Roman" panose="02020603050405020304" pitchFamily="18" charset="0"/>
              </a:rPr>
              <a:t>The Academic Planner is thoughtfully designed in alignment with the </a:t>
            </a:r>
            <a:r>
              <a:rPr lang="en-US" sz="1600" b="1" kern="100" dirty="0">
                <a:solidFill>
                  <a:srgbClr val="0D0D0D"/>
                </a:solidFill>
                <a:effectLst/>
                <a:latin typeface="Times New Roman" panose="02020603050405020304" pitchFamily="18" charset="0"/>
                <a:ea typeface="Calibri" panose="020F0502020204030204" pitchFamily="34" charset="0"/>
                <a:cs typeface="Times New Roman" panose="02020603050405020304" pitchFamily="18" charset="0"/>
              </a:rPr>
              <a:t>National Education Policy (NEP) 2020 </a:t>
            </a:r>
            <a:r>
              <a:rPr lang="en-US" sz="1600" kern="100" dirty="0">
                <a:solidFill>
                  <a:srgbClr val="0D0D0D"/>
                </a:solidFill>
                <a:effectLst/>
                <a:latin typeface="Times New Roman" panose="02020603050405020304" pitchFamily="18" charset="0"/>
                <a:ea typeface="Calibri" panose="020F0502020204030204" pitchFamily="34" charset="0"/>
                <a:cs typeface="Times New Roman" panose="02020603050405020304" pitchFamily="18" charset="0"/>
              </a:rPr>
              <a:t>and the </a:t>
            </a:r>
            <a:r>
              <a:rPr lang="en-US" sz="1600" b="1" kern="100" dirty="0">
                <a:solidFill>
                  <a:srgbClr val="0D0D0D"/>
                </a:solidFill>
                <a:effectLst/>
                <a:latin typeface="Times New Roman" panose="02020603050405020304" pitchFamily="18" charset="0"/>
                <a:ea typeface="Calibri" panose="020F0502020204030204" pitchFamily="34" charset="0"/>
                <a:cs typeface="Times New Roman" panose="02020603050405020304" pitchFamily="18" charset="0"/>
              </a:rPr>
              <a:t>National Curriculum Framework (NCF)</a:t>
            </a:r>
            <a:r>
              <a:rPr lang="en-US" sz="1600" kern="100" dirty="0">
                <a:solidFill>
                  <a:srgbClr val="0D0D0D"/>
                </a:solidFill>
                <a:effectLst/>
                <a:latin typeface="Times New Roman" panose="02020603050405020304" pitchFamily="18" charset="0"/>
                <a:ea typeface="Calibri" panose="020F0502020204030204" pitchFamily="34" charset="0"/>
                <a:cs typeface="Times New Roman" panose="02020603050405020304" pitchFamily="18" charset="0"/>
              </a:rPr>
              <a:t> to support meaningful, structured, and future-ready learning.</a:t>
            </a:r>
          </a:p>
          <a:p>
            <a:pPr marR="0" algn="just">
              <a:spcBef>
                <a:spcPts val="0"/>
              </a:spcBef>
              <a:spcAft>
                <a:spcPts val="800"/>
              </a:spcAft>
            </a:pPr>
            <a:endParaRPr lang="en-US" sz="1600" kern="100" dirty="0">
              <a:solidFill>
                <a:srgbClr val="0D0D0D"/>
              </a:solidFill>
              <a:latin typeface="Times New Roman" panose="02020603050405020304" pitchFamily="18" charset="0"/>
              <a:ea typeface="Calibri" panose="020F0502020204030204" pitchFamily="34" charset="0"/>
              <a:cs typeface="Times New Roman" panose="02020603050405020304" pitchFamily="18" charset="0"/>
            </a:endParaRPr>
          </a:p>
          <a:p>
            <a:pPr marR="0" algn="just">
              <a:spcBef>
                <a:spcPts val="0"/>
              </a:spcBef>
              <a:spcAft>
                <a:spcPts val="800"/>
              </a:spcAft>
            </a:pPr>
            <a:r>
              <a:rPr lang="en-US" sz="1600" kern="100" dirty="0">
                <a:solidFill>
                  <a:srgbClr val="0D0D0D"/>
                </a:solidFill>
                <a:effectLst/>
                <a:latin typeface="Times New Roman" panose="02020603050405020304" pitchFamily="18" charset="0"/>
                <a:ea typeface="Calibri" panose="020F0502020204030204" pitchFamily="34" charset="0"/>
                <a:cs typeface="Times New Roman" panose="02020603050405020304" pitchFamily="18" charset="0"/>
              </a:rPr>
              <a:t>It serves as a comprehensive guide for academic planning, enabling students and teachers to organize learning goals, classroom activities, assessments, and reflections in a systematic manner. The planner promotes a shift from rote learning to competency-based and experiential learning, encouraging students to understand concepts deeply and apply knowledge in real-life contexts.</a:t>
            </a:r>
          </a:p>
          <a:p>
            <a:pPr marR="0" algn="just">
              <a:spcBef>
                <a:spcPts val="0"/>
              </a:spcBef>
              <a:spcAft>
                <a:spcPts val="800"/>
              </a:spcAft>
            </a:pPr>
            <a:endParaRPr lang="en-US" sz="1600" kern="100" dirty="0">
              <a:solidFill>
                <a:srgbClr val="0D0D0D"/>
              </a:solidFill>
              <a:latin typeface="Times New Roman" panose="02020603050405020304" pitchFamily="18" charset="0"/>
              <a:ea typeface="Calibri" panose="020F0502020204030204" pitchFamily="34" charset="0"/>
              <a:cs typeface="Times New Roman" panose="02020603050405020304" pitchFamily="18" charset="0"/>
            </a:endParaRPr>
          </a:p>
          <a:p>
            <a:pPr marR="0" algn="just">
              <a:spcBef>
                <a:spcPts val="0"/>
              </a:spcBef>
              <a:spcAft>
                <a:spcPts val="800"/>
              </a:spcAft>
            </a:pPr>
            <a:r>
              <a:rPr lang="en-US" sz="1600" kern="100" dirty="0">
                <a:solidFill>
                  <a:srgbClr val="0D0D0D"/>
                </a:solidFill>
                <a:effectLst/>
                <a:latin typeface="Times New Roman" panose="02020603050405020304" pitchFamily="18" charset="0"/>
                <a:ea typeface="Calibri" panose="020F0502020204030204" pitchFamily="34" charset="0"/>
                <a:cs typeface="Times New Roman" panose="02020603050405020304" pitchFamily="18" charset="0"/>
              </a:rPr>
              <a:t>A strong emphasis is placed on </a:t>
            </a:r>
            <a:r>
              <a:rPr lang="en-US" sz="1600" b="1" kern="100" dirty="0">
                <a:solidFill>
                  <a:srgbClr val="0D0D0D"/>
                </a:solidFill>
                <a:effectLst/>
                <a:latin typeface="Times New Roman" panose="02020603050405020304" pitchFamily="18" charset="0"/>
                <a:ea typeface="Calibri" panose="020F0502020204030204" pitchFamily="34" charset="0"/>
                <a:cs typeface="Times New Roman" panose="02020603050405020304" pitchFamily="18" charset="0"/>
              </a:rPr>
              <a:t>Subject Enrichment Activities (SEA), Experiential Learning Acquisition (ELA), </a:t>
            </a:r>
            <a:r>
              <a:rPr lang="en-US" sz="1600" kern="100" dirty="0">
                <a:solidFill>
                  <a:srgbClr val="0D0D0D"/>
                </a:solidFill>
                <a:effectLst/>
                <a:latin typeface="Times New Roman" panose="02020603050405020304" pitchFamily="18" charset="0"/>
                <a:ea typeface="Calibri" panose="020F0502020204030204" pitchFamily="34" charset="0"/>
                <a:cs typeface="Times New Roman" panose="02020603050405020304" pitchFamily="18" charset="0"/>
              </a:rPr>
              <a:t>and </a:t>
            </a:r>
            <a:r>
              <a:rPr lang="en-US" sz="1600" b="1" kern="100" dirty="0">
                <a:solidFill>
                  <a:srgbClr val="0D0D0D"/>
                </a:solidFill>
                <a:effectLst/>
                <a:latin typeface="Times New Roman" panose="02020603050405020304" pitchFamily="18" charset="0"/>
                <a:ea typeface="Calibri" panose="020F0502020204030204" pitchFamily="34" charset="0"/>
                <a:cs typeface="Times New Roman" panose="02020603050405020304" pitchFamily="18" charset="0"/>
              </a:rPr>
              <a:t>Art Integrated Learning (AIL),</a:t>
            </a:r>
            <a:r>
              <a:rPr lang="en-US" sz="1600" kern="100" dirty="0">
                <a:solidFill>
                  <a:srgbClr val="0D0D0D"/>
                </a:solidFill>
                <a:effectLst/>
                <a:latin typeface="Times New Roman" panose="02020603050405020304" pitchFamily="18" charset="0"/>
                <a:ea typeface="Calibri" panose="020F0502020204030204" pitchFamily="34" charset="0"/>
                <a:cs typeface="Times New Roman" panose="02020603050405020304" pitchFamily="18" charset="0"/>
              </a:rPr>
              <a:t> which are seamlessly integrated into the curriculum to foster hands-on learning, creativity, aesthetic sensibility, critical thinking, and problem-solving skills.</a:t>
            </a:r>
          </a:p>
          <a:p>
            <a:pPr marR="0" algn="just">
              <a:spcBef>
                <a:spcPts val="0"/>
              </a:spcBef>
              <a:spcAft>
                <a:spcPts val="800"/>
              </a:spcAft>
            </a:pPr>
            <a:endParaRPr lang="en-US" sz="1600" kern="100" dirty="0">
              <a:solidFill>
                <a:srgbClr val="0D0D0D"/>
              </a:solidFill>
              <a:latin typeface="Times New Roman" panose="02020603050405020304" pitchFamily="18" charset="0"/>
              <a:ea typeface="Calibri" panose="020F0502020204030204" pitchFamily="34" charset="0"/>
              <a:cs typeface="Times New Roman" panose="02020603050405020304" pitchFamily="18" charset="0"/>
            </a:endParaRPr>
          </a:p>
          <a:p>
            <a:pPr marR="0" algn="just">
              <a:spcBef>
                <a:spcPts val="0"/>
              </a:spcBef>
              <a:spcAft>
                <a:spcPts val="800"/>
              </a:spcAft>
            </a:pPr>
            <a:r>
              <a:rPr lang="en-US" sz="1600" kern="100" dirty="0">
                <a:solidFill>
                  <a:srgbClr val="0D0D0D"/>
                </a:solidFill>
                <a:effectLst/>
                <a:latin typeface="Times New Roman" panose="02020603050405020304" pitchFamily="18" charset="0"/>
                <a:ea typeface="Calibri" panose="020F0502020204030204" pitchFamily="34" charset="0"/>
                <a:cs typeface="Times New Roman" panose="02020603050405020304" pitchFamily="18" charset="0"/>
              </a:rPr>
              <a:t>The planner supports flexible teaching-learning practices, digital integration, inclusive education, and holistic development. Through continuous feedback, reflection, and month-wise planning, it aims to nurture confident, responsible, and lifelong learners prepared for academic excellence and future challenges.</a:t>
            </a:r>
          </a:p>
        </p:txBody>
      </p:sp>
      <p:sp>
        <p:nvSpPr>
          <p:cNvPr id="1048593" name="Rectangle 5"/>
          <p:cNvSpPr/>
          <p:nvPr/>
        </p:nvSpPr>
        <p:spPr>
          <a:xfrm>
            <a:off x="270587" y="27058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594" name="TextBox 1"/>
          <p:cNvSpPr txBox="1"/>
          <p:nvPr/>
        </p:nvSpPr>
        <p:spPr>
          <a:xfrm>
            <a:off x="3325086" y="9545780"/>
            <a:ext cx="301686" cy="369332"/>
          </a:xfrm>
          <a:prstGeom prst="rect">
            <a:avLst/>
          </a:prstGeom>
          <a:noFill/>
        </p:spPr>
        <p:txBody>
          <a:bodyPr wrap="none" rtlCol="0">
            <a:spAutoFit/>
          </a:bodyPr>
          <a:lstStyle/>
          <a:p>
            <a:r>
              <a:rPr lang="en-US" dirty="0"/>
              <a:t>1</a:t>
            </a:r>
          </a:p>
        </p:txBody>
      </p:sp>
      <p:pic>
        <p:nvPicPr>
          <p:cNvPr id="5" name="Picture 4">
            <a:extLst>
              <a:ext uri="{FF2B5EF4-FFF2-40B4-BE49-F238E27FC236}">
                <a16:creationId xmlns:a16="http://schemas.microsoft.com/office/drawing/2014/main" id="{3627726D-E106-6C9A-6A6F-2A752447B127}"/>
              </a:ext>
            </a:extLst>
          </p:cNvPr>
          <p:cNvPicPr>
            <a:picLocks noChangeAspect="1"/>
          </p:cNvPicPr>
          <p:nvPr/>
        </p:nvPicPr>
        <p:blipFill>
          <a:blip r:embed="rId2"/>
          <a:stretch>
            <a:fillRect/>
          </a:stretch>
        </p:blipFill>
        <p:spPr>
          <a:xfrm>
            <a:off x="1304551" y="7368363"/>
            <a:ext cx="4242391" cy="2324209"/>
          </a:xfrm>
          <a:prstGeom prst="rect">
            <a:avLst/>
          </a:prstGeom>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6" name="Rectangle 3"/>
          <p:cNvSpPr/>
          <p:nvPr/>
        </p:nvSpPr>
        <p:spPr>
          <a:xfrm>
            <a:off x="270587" y="27058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597" name="TextBox 5"/>
          <p:cNvSpPr txBox="1"/>
          <p:nvPr/>
        </p:nvSpPr>
        <p:spPr>
          <a:xfrm>
            <a:off x="3325086" y="9545780"/>
            <a:ext cx="301686" cy="369332"/>
          </a:xfrm>
          <a:prstGeom prst="rect">
            <a:avLst/>
          </a:prstGeom>
          <a:noFill/>
        </p:spPr>
        <p:txBody>
          <a:bodyPr wrap="none" rtlCol="0">
            <a:spAutoFit/>
          </a:bodyPr>
          <a:lstStyle/>
          <a:p>
            <a:r>
              <a:rPr lang="en-US" dirty="0"/>
              <a:t>2</a:t>
            </a:r>
          </a:p>
        </p:txBody>
      </p:sp>
      <p:sp>
        <p:nvSpPr>
          <p:cNvPr id="3" name="TextBox 3">
            <a:extLst>
              <a:ext uri="{FF2B5EF4-FFF2-40B4-BE49-F238E27FC236}">
                <a16:creationId xmlns:a16="http://schemas.microsoft.com/office/drawing/2014/main" id="{68E961B6-1E0E-B0F1-7AC4-CC59E51E7DDD}"/>
              </a:ext>
            </a:extLst>
          </p:cNvPr>
          <p:cNvSpPr txBox="1"/>
          <p:nvPr/>
        </p:nvSpPr>
        <p:spPr>
          <a:xfrm>
            <a:off x="442269" y="1235410"/>
            <a:ext cx="6006810" cy="8012450"/>
          </a:xfrm>
          <a:prstGeom prst="rect">
            <a:avLst/>
          </a:prstGeom>
          <a:noFill/>
        </p:spPr>
        <p:txBody>
          <a:bodyPr wrap="square" rtlCol="0">
            <a:spAutoFit/>
          </a:bodyPr>
          <a:lstStyle/>
          <a:p>
            <a:pPr marR="0" algn="just">
              <a:spcBef>
                <a:spcPts val="0"/>
              </a:spcBef>
              <a:spcAft>
                <a:spcPts val="800"/>
              </a:spcAft>
            </a:pPr>
            <a:r>
              <a:rPr lang="en-US" sz="1600" kern="100" dirty="0">
                <a:solidFill>
                  <a:srgbClr val="0D0D0D"/>
                </a:solidFill>
                <a:effectLst/>
                <a:latin typeface="Times New Roman" panose="02020603050405020304" pitchFamily="18" charset="0"/>
                <a:ea typeface="Calibri" panose="020F0502020204030204" pitchFamily="34" charset="0"/>
                <a:cs typeface="Times New Roman" panose="02020603050405020304" pitchFamily="18" charset="0"/>
              </a:rPr>
              <a:t>Learning at our school is designed to extend beyond textbooks and classrooms, offering students enriching experiences that nurture curiosity, creativity, competence, and confidence. The curriculum integrates meaningful opportunities that promote active engagement, practical application, and holistic skill development in alignment with the vision of NEP 2020.</a:t>
            </a:r>
          </a:p>
          <a:p>
            <a:pPr marR="0" algn="just">
              <a:spcBef>
                <a:spcPts val="0"/>
              </a:spcBef>
              <a:spcAft>
                <a:spcPts val="800"/>
              </a:spcAft>
            </a:pPr>
            <a:r>
              <a:rPr lang="en-US" sz="1600" kern="100" dirty="0">
                <a:solidFill>
                  <a:srgbClr val="0D0D0D"/>
                </a:solidFill>
                <a:effectLst/>
                <a:latin typeface="Times New Roman" panose="02020603050405020304" pitchFamily="18" charset="0"/>
                <a:ea typeface="Calibri" panose="020F0502020204030204" pitchFamily="34" charset="0"/>
                <a:cs typeface="Times New Roman" panose="02020603050405020304" pitchFamily="18" charset="0"/>
              </a:rPr>
              <a:t>Students are provided with opportunities to develop academic understanding along with essential life skills through:</a:t>
            </a:r>
          </a:p>
          <a:p>
            <a:pPr marL="285750" marR="0" indent="-285750" algn="just">
              <a:spcBef>
                <a:spcPts val="0"/>
              </a:spcBef>
              <a:spcAft>
                <a:spcPts val="800"/>
              </a:spcAft>
              <a:buFont typeface="Arial" panose="020B0604020202020204" pitchFamily="34" charset="0"/>
              <a:buChar char="•"/>
            </a:pPr>
            <a:r>
              <a:rPr lang="en-US" sz="1600" b="1" kern="100" dirty="0">
                <a:solidFill>
                  <a:srgbClr val="0D0D0D"/>
                </a:solidFill>
                <a:effectLst/>
                <a:latin typeface="Times New Roman" panose="02020603050405020304" pitchFamily="18" charset="0"/>
                <a:ea typeface="Calibri" panose="020F0502020204030204" pitchFamily="34" charset="0"/>
                <a:cs typeface="Times New Roman" panose="02020603050405020304" pitchFamily="18" charset="0"/>
              </a:rPr>
              <a:t>Project-Based and Inquiry-Based Learning: </a:t>
            </a:r>
            <a:r>
              <a:rPr lang="en-US" sz="1600" kern="100" dirty="0">
                <a:solidFill>
                  <a:srgbClr val="0D0D0D"/>
                </a:solidFill>
                <a:effectLst/>
                <a:latin typeface="Times New Roman" panose="02020603050405020304" pitchFamily="18" charset="0"/>
                <a:ea typeface="Calibri" panose="020F0502020204030204" pitchFamily="34" charset="0"/>
                <a:cs typeface="Times New Roman" panose="02020603050405020304" pitchFamily="18" charset="0"/>
              </a:rPr>
              <a:t>Inquiry, collaboration, creativity, and presentation through real-world and interdisciplinary tasks.</a:t>
            </a:r>
          </a:p>
          <a:p>
            <a:pPr marL="285750" marR="0" indent="-285750" algn="just">
              <a:spcBef>
                <a:spcPts val="0"/>
              </a:spcBef>
              <a:spcAft>
                <a:spcPts val="800"/>
              </a:spcAft>
              <a:buFont typeface="Arial" panose="020B0604020202020204" pitchFamily="34" charset="0"/>
              <a:buChar char="•"/>
            </a:pPr>
            <a:r>
              <a:rPr lang="en-US" sz="1600" b="1" kern="100" dirty="0">
                <a:solidFill>
                  <a:srgbClr val="0D0D0D"/>
                </a:solidFill>
                <a:effectLst/>
                <a:latin typeface="Times New Roman" panose="02020603050405020304" pitchFamily="18" charset="0"/>
                <a:ea typeface="Calibri" panose="020F0502020204030204" pitchFamily="34" charset="0"/>
                <a:cs typeface="Times New Roman" panose="02020603050405020304" pitchFamily="18" charset="0"/>
              </a:rPr>
              <a:t>Experiential and Hands-on Learning: </a:t>
            </a:r>
            <a:r>
              <a:rPr lang="en-US" sz="1600" kern="100" dirty="0">
                <a:solidFill>
                  <a:srgbClr val="0D0D0D"/>
                </a:solidFill>
                <a:effectLst/>
                <a:latin typeface="Times New Roman" panose="02020603050405020304" pitchFamily="18" charset="0"/>
                <a:ea typeface="Calibri" panose="020F0502020204030204" pitchFamily="34" charset="0"/>
                <a:cs typeface="Times New Roman" panose="02020603050405020304" pitchFamily="18" charset="0"/>
              </a:rPr>
              <a:t>Hands-on activities, experiments, field visits, and practical exposure.</a:t>
            </a:r>
          </a:p>
          <a:p>
            <a:pPr marL="285750" marR="0" indent="-285750" algn="just">
              <a:spcBef>
                <a:spcPts val="0"/>
              </a:spcBef>
              <a:spcAft>
                <a:spcPts val="800"/>
              </a:spcAft>
              <a:buFont typeface="Arial" panose="020B0604020202020204" pitchFamily="34" charset="0"/>
              <a:buChar char="•"/>
            </a:pPr>
            <a:r>
              <a:rPr lang="en-US" sz="1600" b="1" kern="100" dirty="0">
                <a:solidFill>
                  <a:srgbClr val="0D0D0D"/>
                </a:solidFill>
                <a:effectLst/>
                <a:latin typeface="Times New Roman" panose="02020603050405020304" pitchFamily="18" charset="0"/>
                <a:ea typeface="Calibri" panose="020F0502020204030204" pitchFamily="34" charset="0"/>
                <a:cs typeface="Times New Roman" panose="02020603050405020304" pitchFamily="18" charset="0"/>
              </a:rPr>
              <a:t>Art Integrated Learning (AIL): </a:t>
            </a:r>
            <a:r>
              <a:rPr lang="en-US" sz="1600" kern="100" dirty="0">
                <a:solidFill>
                  <a:srgbClr val="0D0D0D"/>
                </a:solidFill>
                <a:effectLst/>
                <a:latin typeface="Times New Roman" panose="02020603050405020304" pitchFamily="18" charset="0"/>
                <a:ea typeface="Calibri" panose="020F0502020204030204" pitchFamily="34" charset="0"/>
                <a:cs typeface="Times New Roman" panose="02020603050405020304" pitchFamily="18" charset="0"/>
              </a:rPr>
              <a:t>Creative expression through visual and performing arts to strengthen concept clarity.</a:t>
            </a:r>
          </a:p>
          <a:p>
            <a:pPr marL="285750" marR="0" indent="-285750" algn="just">
              <a:spcBef>
                <a:spcPts val="0"/>
              </a:spcBef>
              <a:spcAft>
                <a:spcPts val="800"/>
              </a:spcAft>
              <a:buFont typeface="Arial" panose="020B0604020202020204" pitchFamily="34" charset="0"/>
              <a:buChar char="•"/>
            </a:pPr>
            <a:r>
              <a:rPr lang="en-US" sz="1600" b="1" kern="100" dirty="0">
                <a:solidFill>
                  <a:srgbClr val="0D0D0D"/>
                </a:solidFill>
                <a:effectLst/>
                <a:latin typeface="Times New Roman" panose="02020603050405020304" pitchFamily="18" charset="0"/>
                <a:ea typeface="Calibri" panose="020F0502020204030204" pitchFamily="34" charset="0"/>
                <a:cs typeface="Times New Roman" panose="02020603050405020304" pitchFamily="18" charset="0"/>
              </a:rPr>
              <a:t>Technology and Digital Integration:</a:t>
            </a:r>
            <a:r>
              <a:rPr lang="en-US" sz="1600" kern="100" dirty="0">
                <a:solidFill>
                  <a:srgbClr val="0D0D0D"/>
                </a:solidFill>
                <a:effectLst/>
                <a:latin typeface="Times New Roman" panose="02020603050405020304" pitchFamily="18" charset="0"/>
                <a:ea typeface="Calibri" panose="020F0502020204030204" pitchFamily="34" charset="0"/>
                <a:cs typeface="Times New Roman" panose="02020603050405020304" pitchFamily="18" charset="0"/>
              </a:rPr>
              <a:t> Use of digital tools and AI-enabled resources to build digital awareness and skills.</a:t>
            </a:r>
          </a:p>
          <a:p>
            <a:pPr marL="285750" marR="0" indent="-285750" algn="just">
              <a:spcBef>
                <a:spcPts val="0"/>
              </a:spcBef>
              <a:spcAft>
                <a:spcPts val="800"/>
              </a:spcAft>
              <a:buFont typeface="Arial" panose="020B0604020202020204" pitchFamily="34" charset="0"/>
              <a:buChar char="•"/>
            </a:pPr>
            <a:r>
              <a:rPr lang="en-US" sz="1600" b="1" kern="100" dirty="0">
                <a:solidFill>
                  <a:srgbClr val="0D0D0D"/>
                </a:solidFill>
                <a:effectLst/>
                <a:latin typeface="Times New Roman" panose="02020603050405020304" pitchFamily="18" charset="0"/>
                <a:ea typeface="Calibri" panose="020F0502020204030204" pitchFamily="34" charset="0"/>
                <a:cs typeface="Times New Roman" panose="02020603050405020304" pitchFamily="18" charset="0"/>
              </a:rPr>
              <a:t>Communication and Language Skills: </a:t>
            </a:r>
            <a:r>
              <a:rPr lang="en-US" sz="1600" kern="100" dirty="0">
                <a:solidFill>
                  <a:srgbClr val="0D0D0D"/>
                </a:solidFill>
                <a:effectLst/>
                <a:latin typeface="Times New Roman" panose="02020603050405020304" pitchFamily="18" charset="0"/>
                <a:ea typeface="Calibri" panose="020F0502020204030204" pitchFamily="34" charset="0"/>
                <a:cs typeface="Times New Roman" panose="02020603050405020304" pitchFamily="18" charset="0"/>
              </a:rPr>
              <a:t>Focus on speaking, listening, reading, writing, and vocabulary development.</a:t>
            </a:r>
          </a:p>
          <a:p>
            <a:pPr marL="285750" marR="0" indent="-285750" algn="just">
              <a:spcBef>
                <a:spcPts val="0"/>
              </a:spcBef>
              <a:spcAft>
                <a:spcPts val="800"/>
              </a:spcAft>
              <a:buFont typeface="Arial" panose="020B0604020202020204" pitchFamily="34" charset="0"/>
              <a:buChar char="•"/>
            </a:pPr>
            <a:r>
              <a:rPr lang="en-US" sz="1600" b="1" kern="100" dirty="0">
                <a:solidFill>
                  <a:srgbClr val="0D0D0D"/>
                </a:solidFill>
                <a:effectLst/>
                <a:latin typeface="Times New Roman" panose="02020603050405020304" pitchFamily="18" charset="0"/>
                <a:ea typeface="Calibri" panose="020F0502020204030204" pitchFamily="34" charset="0"/>
                <a:cs typeface="Times New Roman" panose="02020603050405020304" pitchFamily="18" charset="0"/>
              </a:rPr>
              <a:t>Curricular and Co-curricular Engagement: </a:t>
            </a:r>
            <a:r>
              <a:rPr lang="en-US" sz="1600" kern="100" dirty="0">
                <a:solidFill>
                  <a:srgbClr val="0D0D0D"/>
                </a:solidFill>
                <a:effectLst/>
                <a:latin typeface="Times New Roman" panose="02020603050405020304" pitchFamily="18" charset="0"/>
                <a:ea typeface="Calibri" panose="020F0502020204030204" pitchFamily="34" charset="0"/>
                <a:cs typeface="Times New Roman" panose="02020603050405020304" pitchFamily="18" charset="0"/>
              </a:rPr>
              <a:t>Building empathy, resilience, teamwork, leadership, and decision-making skills.</a:t>
            </a:r>
          </a:p>
          <a:p>
            <a:pPr marL="285750" marR="0" indent="-285750" algn="just">
              <a:spcBef>
                <a:spcPts val="0"/>
              </a:spcBef>
              <a:spcAft>
                <a:spcPts val="800"/>
              </a:spcAft>
              <a:buFont typeface="Arial" panose="020B0604020202020204" pitchFamily="34" charset="0"/>
              <a:buChar char="•"/>
            </a:pPr>
            <a:r>
              <a:rPr lang="en-US" sz="1600" b="1" kern="100" dirty="0">
                <a:solidFill>
                  <a:srgbClr val="0D0D0D"/>
                </a:solidFill>
                <a:effectLst/>
                <a:latin typeface="Times New Roman" panose="02020603050405020304" pitchFamily="18" charset="0"/>
                <a:ea typeface="Calibri" panose="020F0502020204030204" pitchFamily="34" charset="0"/>
                <a:cs typeface="Times New Roman" panose="02020603050405020304" pitchFamily="18" charset="0"/>
              </a:rPr>
              <a:t>Environmental Awareness: </a:t>
            </a:r>
            <a:r>
              <a:rPr lang="en-US" sz="1600" kern="100" dirty="0">
                <a:solidFill>
                  <a:srgbClr val="0D0D0D"/>
                </a:solidFill>
                <a:effectLst/>
                <a:latin typeface="Times New Roman" panose="02020603050405020304" pitchFamily="18" charset="0"/>
                <a:ea typeface="Calibri" panose="020F0502020204030204" pitchFamily="34" charset="0"/>
                <a:cs typeface="Times New Roman" panose="02020603050405020304" pitchFamily="18" charset="0"/>
              </a:rPr>
              <a:t>Promoting sustainability, conservation, and responsibility towards nature.</a:t>
            </a:r>
          </a:p>
          <a:p>
            <a:pPr marL="285750" marR="0" indent="-285750" algn="just">
              <a:spcBef>
                <a:spcPts val="0"/>
              </a:spcBef>
              <a:spcAft>
                <a:spcPts val="800"/>
              </a:spcAft>
              <a:buFont typeface="Arial" panose="020B0604020202020204" pitchFamily="34" charset="0"/>
              <a:buChar char="•"/>
            </a:pPr>
            <a:r>
              <a:rPr lang="en-US" sz="1600" b="1" kern="100" dirty="0">
                <a:solidFill>
                  <a:srgbClr val="0D0D0D"/>
                </a:solidFill>
                <a:effectLst/>
                <a:latin typeface="Times New Roman" panose="02020603050405020304" pitchFamily="18" charset="0"/>
                <a:ea typeface="Calibri" panose="020F0502020204030204" pitchFamily="34" charset="0"/>
                <a:cs typeface="Times New Roman" panose="02020603050405020304" pitchFamily="18" charset="0"/>
              </a:rPr>
              <a:t>Co-curricular Engagement: </a:t>
            </a:r>
            <a:r>
              <a:rPr lang="en-US" sz="1600" kern="100" dirty="0">
                <a:solidFill>
                  <a:srgbClr val="0D0D0D"/>
                </a:solidFill>
                <a:effectLst/>
                <a:latin typeface="Times New Roman" panose="02020603050405020304" pitchFamily="18" charset="0"/>
                <a:ea typeface="Calibri" panose="020F0502020204030204" pitchFamily="34" charset="0"/>
                <a:cs typeface="Times New Roman" panose="02020603050405020304" pitchFamily="18" charset="0"/>
              </a:rPr>
              <a:t>Participation in clubs, houses, competitions, sports, and community service.</a:t>
            </a:r>
          </a:p>
          <a:p>
            <a:pPr marR="0" algn="just">
              <a:spcBef>
                <a:spcPts val="0"/>
              </a:spcBef>
              <a:spcAft>
                <a:spcPts val="800"/>
              </a:spcAft>
            </a:pPr>
            <a:r>
              <a:rPr lang="en-US" sz="1600" kern="100" dirty="0">
                <a:solidFill>
                  <a:srgbClr val="0D0D0D"/>
                </a:solidFill>
                <a:effectLst/>
                <a:latin typeface="Times New Roman" panose="02020603050405020304" pitchFamily="18" charset="0"/>
                <a:ea typeface="Calibri" panose="020F0502020204030204" pitchFamily="34" charset="0"/>
                <a:cs typeface="Times New Roman" panose="02020603050405020304" pitchFamily="18" charset="0"/>
              </a:rPr>
              <a:t>These opportunities ensure holistic, learner-centric development and prepare students to become confident, adaptable, and responsible individuals.</a:t>
            </a:r>
          </a:p>
        </p:txBody>
      </p:sp>
      <p:sp>
        <p:nvSpPr>
          <p:cNvPr id="2" name="Rectangle 2">
            <a:extLst>
              <a:ext uri="{FF2B5EF4-FFF2-40B4-BE49-F238E27FC236}">
                <a16:creationId xmlns:a16="http://schemas.microsoft.com/office/drawing/2014/main" id="{951468BF-AE50-A07C-79C4-BEB12A60737D}"/>
              </a:ext>
            </a:extLst>
          </p:cNvPr>
          <p:cNvSpPr/>
          <p:nvPr/>
        </p:nvSpPr>
        <p:spPr>
          <a:xfrm>
            <a:off x="401235" y="452367"/>
            <a:ext cx="6006809" cy="707886"/>
          </a:xfrm>
          <a:prstGeom prst="rect">
            <a:avLst/>
          </a:prstGeom>
          <a:noFill/>
        </p:spPr>
        <p:txBody>
          <a:bodyPr wrap="square" lIns="91440" tIns="45720" rIns="91440" bIns="45720">
            <a:spAutoFit/>
          </a:bodyPr>
          <a:lstStyle/>
          <a:p>
            <a:pPr algn="ctr"/>
            <a:r>
              <a:rPr lang="en-US" sz="2000" dirty="0">
                <a:latin typeface="Cooper Black" panose="0208090404030B020404" pitchFamily="18" charset="0"/>
              </a:rPr>
              <a:t>ENRICHMENT OPPORTUNITIES WITHIN THE CURRICULUM</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9" name="TextBox 2"/>
          <p:cNvSpPr txBox="1"/>
          <p:nvPr/>
        </p:nvSpPr>
        <p:spPr>
          <a:xfrm>
            <a:off x="406400" y="452552"/>
            <a:ext cx="6045200" cy="1908215"/>
          </a:xfrm>
          <a:prstGeom prst="rect">
            <a:avLst/>
          </a:prstGeom>
          <a:noFill/>
        </p:spPr>
        <p:txBody>
          <a:bodyPr wrap="square" rtlCol="0" anchor="ctr">
            <a:spAutoFit/>
          </a:bodyPr>
          <a:lstStyle/>
          <a:p>
            <a:pPr algn="ctr"/>
            <a:r>
              <a:rPr lang="en-US" sz="2000" dirty="0">
                <a:latin typeface="Cooper Black" panose="0208090404030B020404" pitchFamily="18" charset="0"/>
              </a:rPr>
              <a:t>Holistic Development Framework: </a:t>
            </a:r>
          </a:p>
          <a:p>
            <a:pPr algn="ctr"/>
            <a:r>
              <a:rPr lang="en-US" dirty="0">
                <a:latin typeface="Cooper Black" panose="0208090404030B020404" pitchFamily="18" charset="0"/>
              </a:rPr>
              <a:t>Empowering Students Beyond Academics</a:t>
            </a:r>
          </a:p>
          <a:p>
            <a:pPr algn="ctr"/>
            <a:endParaRPr lang="en-IN" sz="1600" dirty="0">
              <a:effectLst/>
              <a:latin typeface="Times New Roman" panose="02020603050405020304" pitchFamily="18" charset="0"/>
              <a:ea typeface="Calibri" panose="020F0502020204030204" pitchFamily="34" charset="0"/>
              <a:cs typeface="Times New Roman" panose="02020603050405020304" pitchFamily="18" charset="0"/>
            </a:endParaRPr>
          </a:p>
          <a:p>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At SDMS, we are committed to maintaining high standards of excellence by nurturing every dimension of a child’s development. Our student development initiatives are designed to complement academic learning while promoting confidence, competence, and character.</a:t>
            </a:r>
            <a:endParaRPr lang="en-US" sz="14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048600" name="Rectangle 3"/>
          <p:cNvSpPr/>
          <p:nvPr/>
        </p:nvSpPr>
        <p:spPr>
          <a:xfrm>
            <a:off x="270587" y="27058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01" name="TextBox 5"/>
          <p:cNvSpPr txBox="1"/>
          <p:nvPr/>
        </p:nvSpPr>
        <p:spPr>
          <a:xfrm>
            <a:off x="3325086" y="9545780"/>
            <a:ext cx="301686" cy="369332"/>
          </a:xfrm>
          <a:prstGeom prst="rect">
            <a:avLst/>
          </a:prstGeom>
          <a:noFill/>
        </p:spPr>
        <p:txBody>
          <a:bodyPr wrap="none" rtlCol="0">
            <a:spAutoFit/>
          </a:bodyPr>
          <a:lstStyle/>
          <a:p>
            <a:r>
              <a:rPr lang="en-US" dirty="0"/>
              <a:t>3</a:t>
            </a:r>
          </a:p>
        </p:txBody>
      </p:sp>
      <p:pic>
        <p:nvPicPr>
          <p:cNvPr id="2" name="Picture 1">
            <a:extLst>
              <a:ext uri="{FF2B5EF4-FFF2-40B4-BE49-F238E27FC236}">
                <a16:creationId xmlns:a16="http://schemas.microsoft.com/office/drawing/2014/main" id="{E518F6F1-8D76-3CBB-6043-E13FE2ED0C84}"/>
              </a:ext>
            </a:extLst>
          </p:cNvPr>
          <p:cNvPicPr>
            <a:picLocks noChangeAspect="1"/>
          </p:cNvPicPr>
          <p:nvPr/>
        </p:nvPicPr>
        <p:blipFill>
          <a:blip r:embed="rId2"/>
          <a:stretch>
            <a:fillRect/>
          </a:stretch>
        </p:blipFill>
        <p:spPr>
          <a:xfrm>
            <a:off x="439646" y="2727960"/>
            <a:ext cx="6035040" cy="6035040"/>
          </a:xfrm>
          <a:prstGeom prst="rect">
            <a:avLst/>
          </a:prstGeom>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2B635-6BD5-984E-45B3-80A52706B8AF}"/>
            </a:ext>
          </a:extLst>
        </p:cNvPr>
        <p:cNvGrpSpPr/>
        <p:nvPr/>
      </p:nvGrpSpPr>
      <p:grpSpPr>
        <a:xfrm>
          <a:off x="0" y="0"/>
          <a:ext cx="0" cy="0"/>
          <a:chOff x="0" y="0"/>
          <a:chExt cx="0" cy="0"/>
        </a:xfrm>
      </p:grpSpPr>
      <p:sp>
        <p:nvSpPr>
          <p:cNvPr id="1048604" name="Rectangle 2">
            <a:extLst>
              <a:ext uri="{FF2B5EF4-FFF2-40B4-BE49-F238E27FC236}">
                <a16:creationId xmlns:a16="http://schemas.microsoft.com/office/drawing/2014/main" id="{743FD1BF-090A-3F74-2740-74C2A752D0DB}"/>
              </a:ext>
            </a:extLst>
          </p:cNvPr>
          <p:cNvSpPr/>
          <p:nvPr/>
        </p:nvSpPr>
        <p:spPr>
          <a:xfrm>
            <a:off x="270587" y="27058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06" name="TextBox 7">
            <a:extLst>
              <a:ext uri="{FF2B5EF4-FFF2-40B4-BE49-F238E27FC236}">
                <a16:creationId xmlns:a16="http://schemas.microsoft.com/office/drawing/2014/main" id="{F0336A03-BF2B-8262-8FA5-F4C81E44BA80}"/>
              </a:ext>
            </a:extLst>
          </p:cNvPr>
          <p:cNvSpPr txBox="1"/>
          <p:nvPr/>
        </p:nvSpPr>
        <p:spPr>
          <a:xfrm>
            <a:off x="3325086" y="9545780"/>
            <a:ext cx="301686" cy="369332"/>
          </a:xfrm>
          <a:prstGeom prst="rect">
            <a:avLst/>
          </a:prstGeom>
          <a:noFill/>
        </p:spPr>
        <p:txBody>
          <a:bodyPr wrap="none" rtlCol="0">
            <a:spAutoFit/>
          </a:bodyPr>
          <a:lstStyle/>
          <a:p>
            <a:r>
              <a:rPr lang="en-US" dirty="0"/>
              <a:t>4</a:t>
            </a:r>
          </a:p>
        </p:txBody>
      </p:sp>
      <p:pic>
        <p:nvPicPr>
          <p:cNvPr id="3" name="Picture 2">
            <a:extLst>
              <a:ext uri="{FF2B5EF4-FFF2-40B4-BE49-F238E27FC236}">
                <a16:creationId xmlns:a16="http://schemas.microsoft.com/office/drawing/2014/main" id="{6CFF1109-7345-4FF0-A066-043C9AC3A9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943" y="360217"/>
            <a:ext cx="5871314" cy="8979725"/>
          </a:xfrm>
          <a:prstGeom prst="rect">
            <a:avLst/>
          </a:prstGeom>
        </p:spPr>
      </p:pic>
    </p:spTree>
    <p:extLst>
      <p:ext uri="{BB962C8B-B14F-4D97-AF65-F5344CB8AC3E}">
        <p14:creationId xmlns:p14="http://schemas.microsoft.com/office/powerpoint/2010/main" val="3636970689"/>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4" name="Rectangle 2"/>
          <p:cNvSpPr/>
          <p:nvPr/>
        </p:nvSpPr>
        <p:spPr>
          <a:xfrm>
            <a:off x="270584" y="270587"/>
            <a:ext cx="6310326" cy="9275196"/>
          </a:xfrm>
          <a:prstGeom prst="rect">
            <a:avLst/>
          </a:prstGeom>
          <a:ln w="76200">
            <a:solidFill>
              <a:srgbClr val="32538F"/>
            </a:solidFill>
          </a:ln>
        </p:spPr>
        <p:txBody>
          <a:bodyPr lIns="45718" tIns="45718" rIns="45718" bIns="45718" anchor="ctr"/>
          <a:lstStyle/>
          <a:p>
            <a:pPr algn="ctr">
              <a:defRPr>
                <a:solidFill>
                  <a:srgbClr val="FFFFFF"/>
                </a:solidFill>
              </a:defRPr>
            </a:pPr>
            <a:endParaRPr dirty="0"/>
          </a:p>
        </p:txBody>
      </p:sp>
      <p:sp>
        <p:nvSpPr>
          <p:cNvPr id="1048605" name="TextBox 7"/>
          <p:cNvSpPr txBox="1"/>
          <p:nvPr/>
        </p:nvSpPr>
        <p:spPr>
          <a:xfrm>
            <a:off x="3370805" y="9545780"/>
            <a:ext cx="209349" cy="369328"/>
          </a:xfrm>
          <a:prstGeom prst="rect">
            <a:avLst/>
          </a:prstGeom>
          <a:ln w="12700">
            <a:miter lim="400000"/>
          </a:ln>
        </p:spPr>
        <p:txBody>
          <a:bodyPr wrap="none" lIns="45718" tIns="45718" rIns="45718" bIns="45718">
            <a:spAutoFit/>
          </a:bodyPr>
          <a:lstStyle/>
          <a:p>
            <a:r>
              <a:rPr lang="en-US" dirty="0"/>
              <a:t>5</a:t>
            </a:r>
            <a:endParaRPr dirty="0"/>
          </a:p>
        </p:txBody>
      </p:sp>
      <p:pic>
        <p:nvPicPr>
          <p:cNvPr id="4" name="Picture 3">
            <a:extLst>
              <a:ext uri="{FF2B5EF4-FFF2-40B4-BE49-F238E27FC236}">
                <a16:creationId xmlns:a16="http://schemas.microsoft.com/office/drawing/2014/main" id="{7EED2591-237C-432C-89E0-84E1316D2E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6031" y="360217"/>
            <a:ext cx="6009548" cy="9023270"/>
          </a:xfrm>
          <a:prstGeom prst="rect">
            <a:avLst/>
          </a:prstGeom>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7" name="Rectangle 2"/>
          <p:cNvSpPr/>
          <p:nvPr/>
        </p:nvSpPr>
        <p:spPr>
          <a:xfrm>
            <a:off x="270583" y="298297"/>
            <a:ext cx="6310328" cy="9275196"/>
          </a:xfrm>
          <a:prstGeom prst="rect">
            <a:avLst/>
          </a:prstGeom>
          <a:ln w="76200">
            <a:solidFill>
              <a:srgbClr val="32538F"/>
            </a:solidFill>
            <a:miter/>
          </a:ln>
        </p:spPr>
        <p:txBody>
          <a:bodyPr lIns="45718" tIns="45718" rIns="45718" bIns="45718" anchor="ctr"/>
          <a:lstStyle/>
          <a:p>
            <a:pPr algn="ctr">
              <a:defRPr>
                <a:solidFill>
                  <a:srgbClr val="FFFFFF"/>
                </a:solidFill>
              </a:defRPr>
            </a:pPr>
            <a:endParaRPr/>
          </a:p>
        </p:txBody>
      </p:sp>
      <p:sp>
        <p:nvSpPr>
          <p:cNvPr id="1048608" name="TextBox 6"/>
          <p:cNvSpPr txBox="1"/>
          <p:nvPr/>
        </p:nvSpPr>
        <p:spPr>
          <a:xfrm>
            <a:off x="3370805" y="9545780"/>
            <a:ext cx="209349" cy="369328"/>
          </a:xfrm>
          <a:prstGeom prst="rect">
            <a:avLst/>
          </a:prstGeom>
          <a:ln w="12700">
            <a:miter lim="400000"/>
          </a:ln>
        </p:spPr>
        <p:txBody>
          <a:bodyPr wrap="none" lIns="45718" tIns="45718" rIns="45718" bIns="45718">
            <a:spAutoFit/>
          </a:bodyPr>
          <a:lstStyle/>
          <a:p>
            <a:r>
              <a:rPr lang="en-US" dirty="0"/>
              <a:t>6</a:t>
            </a:r>
            <a:endParaRPr dirty="0"/>
          </a:p>
        </p:txBody>
      </p:sp>
      <p:graphicFrame>
        <p:nvGraphicFramePr>
          <p:cNvPr id="4194306" name="Table 7"/>
          <p:cNvGraphicFramePr/>
          <p:nvPr>
            <p:extLst>
              <p:ext uri="{D42A27DB-BD31-4B8C-83A1-F6EECF244321}">
                <p14:modId xmlns:p14="http://schemas.microsoft.com/office/powerpoint/2010/main" val="527109688"/>
              </p:ext>
            </p:extLst>
          </p:nvPr>
        </p:nvGraphicFramePr>
        <p:xfrm>
          <a:off x="447930" y="516258"/>
          <a:ext cx="5955632" cy="8845456"/>
        </p:xfrm>
        <a:graphic>
          <a:graphicData uri="http://schemas.openxmlformats.org/drawingml/2006/table">
            <a:tbl>
              <a:tblPr/>
              <a:tblGrid>
                <a:gridCol w="1267097">
                  <a:extLst>
                    <a:ext uri="{9D8B030D-6E8A-4147-A177-3AD203B41FA5}">
                      <a16:colId xmlns:a16="http://schemas.microsoft.com/office/drawing/2014/main" val="20000"/>
                    </a:ext>
                  </a:extLst>
                </a:gridCol>
                <a:gridCol w="4688535">
                  <a:extLst>
                    <a:ext uri="{9D8B030D-6E8A-4147-A177-3AD203B41FA5}">
                      <a16:colId xmlns:a16="http://schemas.microsoft.com/office/drawing/2014/main" val="20001"/>
                    </a:ext>
                  </a:extLst>
                </a:gridCol>
              </a:tblGrid>
              <a:tr h="484341">
                <a:tc>
                  <a:txBody>
                    <a:bodyPr/>
                    <a:lstStyle/>
                    <a:p>
                      <a:pPr algn="ctr" defTabSz="685800">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dirty="0"/>
                        <a:t>MONTH/</a:t>
                      </a:r>
                    </a:p>
                    <a:p>
                      <a:pPr algn="ctr" defTabSz="685800">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dirty="0"/>
                        <a:t>SUBJECT</a:t>
                      </a:r>
                    </a:p>
                  </a:txBody>
                  <a:tcPr marL="0" marR="0" marT="0" marB="0" anchor="ctr" horzOverflow="overflow">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defTabSz="685800">
                        <a:defRPr sz="1400" b="1">
                          <a:latin typeface="Times New Roman" pitchFamily="18" charset="0"/>
                          <a:ea typeface="Times New Roman" pitchFamily="18" charset="0"/>
                          <a:cs typeface="Times New Roman" pitchFamily="18" charset="0"/>
                          <a:sym typeface="Times New Roman" pitchFamily="18" charset="0"/>
                        </a:defRPr>
                      </a:pPr>
                      <a:r>
                        <a:rPr dirty="0"/>
                        <a:t>ENGLISH (LAN</a:t>
                      </a:r>
                      <a:r>
                        <a:rPr lang="en-US" dirty="0"/>
                        <a:t>G</a:t>
                      </a:r>
                      <a:r>
                        <a:rPr dirty="0"/>
                        <a:t>UAGE AND LITERATURE</a:t>
                      </a:r>
                    </a:p>
                    <a:p>
                      <a:pPr algn="ctr" defTabSz="685800">
                        <a:defRPr sz="1400" b="1">
                          <a:latin typeface="Times New Roman" pitchFamily="18" charset="0"/>
                          <a:ea typeface="Times New Roman" pitchFamily="18" charset="0"/>
                          <a:cs typeface="Times New Roman" pitchFamily="18" charset="0"/>
                          <a:sym typeface="Times New Roman" pitchFamily="18" charset="0"/>
                        </a:defRPr>
                      </a:pPr>
                      <a:r>
                        <a:rPr dirty="0"/>
                        <a:t>Subject Code- 184</a:t>
                      </a:r>
                    </a:p>
                  </a:txBody>
                  <a:tcPr marL="0" marR="0" marT="0" marB="0" anchor="ctr" horzOverflow="overflow">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0000"/>
                  </a:ext>
                </a:extLst>
              </a:tr>
              <a:tr h="3384313">
                <a:tc>
                  <a:txBody>
                    <a:bodyPr/>
                    <a:lstStyle/>
                    <a:p>
                      <a:pPr algn="ctr" defTabSz="685800">
                        <a:lnSpc>
                          <a:spcPct val="115000"/>
                        </a:lnSpc>
                        <a:defRPr sz="1800"/>
                      </a:pPr>
                      <a:r>
                        <a:rPr lang="en-US" sz="1400" b="1" dirty="0">
                          <a:latin typeface="Times New Roman" pitchFamily="18" charset="0"/>
                          <a:ea typeface="Times New Roman" pitchFamily="18" charset="0"/>
                          <a:cs typeface="Times New Roman" pitchFamily="18" charset="0"/>
                          <a:sym typeface="Times New Roman" pitchFamily="18" charset="0"/>
                        </a:rPr>
                        <a:t>MARCH</a:t>
                      </a:r>
                      <a:endParaRPr sz="1400" b="1" dirty="0">
                        <a:latin typeface="Times New Roman" pitchFamily="18" charset="0"/>
                        <a:ea typeface="Times New Roman" pitchFamily="18" charset="0"/>
                        <a:cs typeface="Times New Roman" pitchFamily="18" charset="0"/>
                        <a:sym typeface="Times New Roman" pitchFamily="18" charset="0"/>
                      </a:endParaRP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lnB>
                    <a:solidFill>
                      <a:schemeClr val="accent6">
                        <a:lumMod val="60000"/>
                        <a:lumOff val="40000"/>
                      </a:schemeClr>
                    </a:solidFill>
                  </a:tcPr>
                </a:tc>
                <a:tc>
                  <a:txBody>
                    <a:bodyPr/>
                    <a:lstStyle/>
                    <a:p>
                      <a:pPr indent="59055"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dirty="0"/>
                        <a:t>  Literature</a:t>
                      </a:r>
                      <a:r>
                        <a:rPr lang="en-US" sz="1350" b="0" dirty="0"/>
                        <a:t>: </a:t>
                      </a:r>
                      <a:r>
                        <a:rPr lang="en-US" sz="1350" dirty="0"/>
                        <a:t>Prose</a:t>
                      </a:r>
                      <a:r>
                        <a:rPr lang="en-US" sz="1350" b="0" dirty="0"/>
                        <a:t>-</a:t>
                      </a:r>
                      <a:r>
                        <a:rPr lang="en-US" sz="1350" b="1" dirty="0"/>
                        <a:t>1.</a:t>
                      </a:r>
                      <a:r>
                        <a:rPr lang="en-US" sz="1350" b="0" baseline="0" dirty="0"/>
                        <a:t> </a:t>
                      </a:r>
                      <a:r>
                        <a:rPr lang="en-US" sz="1350" b="0" dirty="0"/>
                        <a:t>A Letter To God </a:t>
                      </a:r>
                    </a:p>
                    <a:p>
                      <a:pPr indent="59055" algn="l" defTabSz="685800">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sz="1350" dirty="0"/>
                        <a:t>  </a:t>
                      </a:r>
                      <a:r>
                        <a:rPr lang="en-US" sz="1350" b="1" dirty="0"/>
                        <a:t>2. </a:t>
                      </a:r>
                      <a:r>
                        <a:rPr lang="en-US" sz="1350" dirty="0"/>
                        <a:t>Nelson Mandela: A Long Walk To Freedom</a:t>
                      </a:r>
                    </a:p>
                    <a:p>
                      <a:pPr indent="59055" algn="l" defTabSz="685800">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sz="1350" dirty="0"/>
                        <a:t>  </a:t>
                      </a:r>
                      <a:r>
                        <a:rPr lang="en-US" sz="1350" b="1" dirty="0"/>
                        <a:t>Poetry</a:t>
                      </a:r>
                      <a:r>
                        <a:rPr lang="en-US" sz="1350" dirty="0"/>
                        <a:t> - </a:t>
                      </a:r>
                      <a:r>
                        <a:rPr lang="en-US" sz="1350" b="1" dirty="0"/>
                        <a:t>1</a:t>
                      </a:r>
                      <a:r>
                        <a:rPr lang="en-US" sz="1350" dirty="0"/>
                        <a:t>. Dust of Snow </a:t>
                      </a:r>
                      <a:r>
                        <a:rPr lang="en-US" sz="1350" b="1" dirty="0"/>
                        <a:t>2</a:t>
                      </a:r>
                      <a:r>
                        <a:rPr lang="en-US" sz="1350" dirty="0"/>
                        <a:t>. Fire and Ice</a:t>
                      </a:r>
                      <a:endParaRPr lang="en-US" sz="1350" b="1" dirty="0"/>
                    </a:p>
                    <a:p>
                      <a:pPr indent="59055"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dirty="0"/>
                        <a:t>  Supplementary Reader- </a:t>
                      </a:r>
                      <a:r>
                        <a:rPr lang="en-US" sz="1350" b="1" dirty="0"/>
                        <a:t>1</a:t>
                      </a:r>
                      <a:r>
                        <a:rPr lang="en-US" sz="1350" b="0" dirty="0"/>
                        <a:t>. A Triumph of Surgery </a:t>
                      </a:r>
                    </a:p>
                    <a:p>
                      <a:pPr indent="59055" algn="l" defTabSz="685800">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sz="1350" dirty="0"/>
                        <a:t>  </a:t>
                      </a:r>
                      <a:r>
                        <a:rPr lang="en-US" sz="1350" b="1" dirty="0"/>
                        <a:t>2</a:t>
                      </a:r>
                      <a:r>
                        <a:rPr lang="en-US" sz="1350" dirty="0"/>
                        <a:t>. A Thief’ Story</a:t>
                      </a:r>
                    </a:p>
                    <a:p>
                      <a:pPr indent="59055"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dirty="0"/>
                        <a:t>  Grammar</a:t>
                      </a:r>
                      <a:r>
                        <a:rPr lang="en-US" sz="1350" b="0" dirty="0"/>
                        <a:t>: Tenses, Determiners</a:t>
                      </a:r>
                    </a:p>
                    <a:p>
                      <a:pPr indent="59055"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dirty="0"/>
                        <a:t>  Writing</a:t>
                      </a:r>
                      <a:r>
                        <a:rPr lang="en-US" sz="1350" b="0" dirty="0"/>
                        <a:t> S</a:t>
                      </a:r>
                      <a:r>
                        <a:rPr lang="en-US" sz="1350" dirty="0"/>
                        <a:t>kills</a:t>
                      </a:r>
                      <a:r>
                        <a:rPr lang="en-US" sz="1350" b="0" dirty="0"/>
                        <a:t> : Letter to Editor</a:t>
                      </a:r>
                      <a:endParaRPr lang="en-US" sz="1350" b="1" dirty="0"/>
                    </a:p>
                    <a:p>
                      <a:pPr indent="59055"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b="1" baseline="0" dirty="0"/>
                        <a:t>  </a:t>
                      </a:r>
                      <a:r>
                        <a:rPr lang="en-US" sz="1350" b="1" dirty="0"/>
                        <a:t>SEA/ELA :</a:t>
                      </a:r>
                      <a:r>
                        <a:rPr lang="en-US" sz="1350" b="1" baseline="0" dirty="0"/>
                        <a:t> From Hope to action</a:t>
                      </a:r>
                      <a:endParaRPr lang="zh-CN" altLang="en-US" sz="1350" dirty="0"/>
                    </a:p>
                    <a:p>
                      <a:pPr marL="171450" indent="-6350"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b="0" dirty="0"/>
                        <a:t>Students will prepare</a:t>
                      </a:r>
                      <a:r>
                        <a:rPr lang="en-US" sz="1350" b="0" baseline="0" dirty="0"/>
                        <a:t> and present </a:t>
                      </a:r>
                      <a:r>
                        <a:rPr lang="en-US" sz="1350" b="0" dirty="0"/>
                        <a:t>a speech (two</a:t>
                      </a:r>
                      <a:r>
                        <a:rPr lang="en-US" sz="1350" b="0" baseline="0" dirty="0"/>
                        <a:t> min.) on the topic: </a:t>
                      </a:r>
                      <a:r>
                        <a:rPr lang="en-US" sz="1350" b="0" dirty="0"/>
                        <a:t>“How Sustainable</a:t>
                      </a:r>
                      <a:r>
                        <a:rPr lang="en-US" sz="1350" b="0" baseline="0" dirty="0"/>
                        <a:t> farming can help farmers avoid losses”.</a:t>
                      </a:r>
                    </a:p>
                    <a:p>
                      <a:pPr marL="0" indent="165100"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b="1" dirty="0"/>
                        <a:t>AIL : Nature’s Small Turning Points : Bookmark Creation</a:t>
                      </a:r>
                    </a:p>
                    <a:p>
                      <a:pPr marL="0" indent="165100"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b="0" dirty="0"/>
                        <a:t>Students will design a handmade bookmark using imitation of</a:t>
                      </a:r>
                    </a:p>
                    <a:p>
                      <a:pPr marL="0" indent="165100"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b="0" dirty="0"/>
                        <a:t>natural motifs (leaf, snowflake, crow) with a quote or line</a:t>
                      </a:r>
                    </a:p>
                    <a:p>
                      <a:pPr marL="0" indent="165100"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b="0" dirty="0"/>
                        <a:t>reflecting</a:t>
                      </a:r>
                      <a:r>
                        <a:rPr lang="zh-CN" altLang="en-US" sz="1350" b="1" dirty="0"/>
                        <a:t> </a:t>
                      </a:r>
                      <a:r>
                        <a:rPr lang="en-US" sz="1350" b="0" dirty="0"/>
                        <a:t>emotional changes in the Poem- Dust of Snow.</a:t>
                      </a:r>
                    </a:p>
                    <a:p>
                      <a:pPr marL="174625" indent="-9525"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b="1" dirty="0"/>
                        <a:t>Skills Developed- </a:t>
                      </a:r>
                      <a:r>
                        <a:rPr lang="en-US" sz="1350" b="0" dirty="0"/>
                        <a:t>Speaking Skills , Emotional Intelligence, Artistic  Skills</a:t>
                      </a:r>
                      <a:endParaRPr lang="zh-CN" altLang="en-US" sz="1350" dirty="0"/>
                    </a:p>
                  </a:txBody>
                  <a:tcPr marL="0" marR="0" marT="0" marB="0" anchor="ctr" horzOverflow="overflow">
                    <a:lnL w="12700" cap="flat" cmpd="sng" algn="ctr">
                      <a:solidFill>
                        <a:srgbClr val="000000"/>
                      </a:solidFill>
                      <a:prstDash val="solid"/>
                      <a:round/>
                      <a:headEnd type="none" w="med" len="med"/>
                      <a:tailEnd type="none" w="med" len="med"/>
                    </a:lnL>
                    <a:lnR w="12700">
                      <a:solidFill>
                        <a:srgbClr val="000000"/>
                      </a:solidFill>
                    </a:lnR>
                    <a:lnT w="12700" cap="flat" cmpd="sng" algn="ctr">
                      <a:solidFill>
                        <a:srgbClr val="000000"/>
                      </a:solidFill>
                      <a:prstDash val="solid"/>
                      <a:round/>
                      <a:headEnd type="none" w="med" len="med"/>
                      <a:tailEnd type="none" w="med" len="med"/>
                    </a:lnT>
                    <a:lnB w="12700">
                      <a:solidFill>
                        <a:srgbClr val="000000"/>
                      </a:solidFill>
                    </a:lnB>
                    <a:solidFill>
                      <a:schemeClr val="accent6">
                        <a:lumMod val="20000"/>
                        <a:lumOff val="80000"/>
                      </a:schemeClr>
                    </a:solidFill>
                  </a:tcPr>
                </a:tc>
                <a:extLst>
                  <a:ext uri="{0D108BD9-81ED-4DB2-BD59-A6C34878D82A}">
                    <a16:rowId xmlns:a16="http://schemas.microsoft.com/office/drawing/2014/main" val="10001"/>
                  </a:ext>
                </a:extLst>
              </a:tr>
              <a:tr h="4976802">
                <a:tc>
                  <a:txBody>
                    <a:bodyPr/>
                    <a:lstStyle/>
                    <a:p>
                      <a:pPr algn="ctr" defTabSz="685800">
                        <a:lnSpc>
                          <a:spcPct val="115000"/>
                        </a:lnSpc>
                        <a:defRPr sz="1800"/>
                      </a:pPr>
                      <a:r>
                        <a:rPr lang="en-US" sz="1400" b="1" dirty="0">
                          <a:latin typeface="Times New Roman" pitchFamily="18" charset="0"/>
                          <a:ea typeface="Times New Roman" pitchFamily="18" charset="0"/>
                          <a:cs typeface="Times New Roman" pitchFamily="18" charset="0"/>
                          <a:sym typeface="Times New Roman" pitchFamily="18" charset="0"/>
                        </a:rPr>
                        <a:t>APRIL</a:t>
                      </a:r>
                      <a:endParaRPr sz="1400" b="1" dirty="0">
                        <a:latin typeface="Times New Roman" pitchFamily="18" charset="0"/>
                        <a:ea typeface="Times New Roman" pitchFamily="18" charset="0"/>
                        <a:cs typeface="Times New Roman" pitchFamily="18" charset="0"/>
                        <a:sym typeface="Times New Roman" pitchFamily="18" charset="0"/>
                      </a:endParaRPr>
                    </a:p>
                  </a:txBody>
                  <a:tcPr marL="0" marR="0" marT="0" marB="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accent6">
                        <a:lumMod val="60000"/>
                        <a:lumOff val="40000"/>
                      </a:schemeClr>
                    </a:solidFill>
                  </a:tcPr>
                </a:tc>
                <a:tc>
                  <a:txBody>
                    <a:bodyPr/>
                    <a:lstStyle/>
                    <a:p>
                      <a:pPr indent="59055"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dirty="0"/>
                        <a:t> Literature</a:t>
                      </a:r>
                      <a:r>
                        <a:rPr lang="en-US" sz="1350" b="0" dirty="0"/>
                        <a:t>: </a:t>
                      </a:r>
                      <a:r>
                        <a:rPr lang="en-US" sz="1350" dirty="0"/>
                        <a:t>Prose</a:t>
                      </a:r>
                      <a:r>
                        <a:rPr lang="en-US" sz="1350" b="0" dirty="0"/>
                        <a:t> -</a:t>
                      </a:r>
                      <a:r>
                        <a:rPr lang="en-US" sz="1350" b="1" dirty="0"/>
                        <a:t>3</a:t>
                      </a:r>
                      <a:r>
                        <a:rPr lang="en-US" sz="1350" b="0" dirty="0"/>
                        <a:t>.Two Stories About Flying                      </a:t>
                      </a:r>
                    </a:p>
                    <a:p>
                      <a:pPr indent="59055" algn="l" defTabSz="685800">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sz="1350" dirty="0"/>
                        <a:t> </a:t>
                      </a:r>
                      <a:r>
                        <a:rPr lang="en-US" sz="1350" b="1" dirty="0"/>
                        <a:t>4.</a:t>
                      </a:r>
                      <a:r>
                        <a:rPr lang="en-US" sz="1350" dirty="0"/>
                        <a:t> From the Diary of Anne Frank</a:t>
                      </a:r>
                    </a:p>
                    <a:p>
                      <a:pPr indent="59055"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dirty="0"/>
                        <a:t> Poetry</a:t>
                      </a:r>
                      <a:r>
                        <a:rPr lang="en-US" sz="1350" b="0" dirty="0"/>
                        <a:t> </a:t>
                      </a:r>
                      <a:r>
                        <a:rPr lang="en-US" sz="1350" b="1" dirty="0"/>
                        <a:t>-3</a:t>
                      </a:r>
                      <a:r>
                        <a:rPr lang="en-US" sz="1350" b="0" dirty="0"/>
                        <a:t>. A Tiger In The Zoo,</a:t>
                      </a:r>
                      <a:r>
                        <a:rPr lang="en-US" sz="1350" dirty="0"/>
                        <a:t> </a:t>
                      </a:r>
                      <a:r>
                        <a:rPr lang="en-US" sz="1350" b="1" dirty="0"/>
                        <a:t>4. </a:t>
                      </a:r>
                      <a:r>
                        <a:rPr lang="en-US" sz="1350" b="0" dirty="0"/>
                        <a:t>How to Tell Wild Animals. </a:t>
                      </a:r>
                    </a:p>
                    <a:p>
                      <a:pPr indent="59055"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dirty="0"/>
                        <a:t> Supplementary Reader- </a:t>
                      </a:r>
                      <a:r>
                        <a:rPr lang="en-US" sz="1350" b="1" dirty="0"/>
                        <a:t>3</a:t>
                      </a:r>
                      <a:r>
                        <a:rPr lang="en-US" sz="1350" dirty="0"/>
                        <a:t>. </a:t>
                      </a:r>
                      <a:r>
                        <a:rPr lang="en-US" sz="1350" b="0" dirty="0"/>
                        <a:t>Mid Night Visitor</a:t>
                      </a:r>
                    </a:p>
                    <a:p>
                      <a:pPr indent="59055" algn="l" defTabSz="685800">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sz="1350" dirty="0"/>
                        <a:t> </a:t>
                      </a:r>
                      <a:r>
                        <a:rPr lang="en-US" sz="1350" b="1" dirty="0"/>
                        <a:t>4</a:t>
                      </a:r>
                      <a:r>
                        <a:rPr lang="en-US" sz="1350" dirty="0"/>
                        <a:t>. A Question of Trust</a:t>
                      </a:r>
                    </a:p>
                    <a:p>
                      <a:pPr indent="59055"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dirty="0"/>
                        <a:t> Grammar</a:t>
                      </a:r>
                      <a:r>
                        <a:rPr lang="en-US" sz="1350" b="0" dirty="0"/>
                        <a:t>: Subject verb concord</a:t>
                      </a:r>
                    </a:p>
                    <a:p>
                      <a:pPr indent="59055"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dirty="0"/>
                        <a:t> Writing</a:t>
                      </a:r>
                      <a:r>
                        <a:rPr lang="en-US" sz="1350" b="0" dirty="0"/>
                        <a:t> </a:t>
                      </a:r>
                      <a:r>
                        <a:rPr lang="en-US" sz="1350" dirty="0"/>
                        <a:t>Skills</a:t>
                      </a:r>
                      <a:r>
                        <a:rPr lang="en-US" sz="1350" b="0" dirty="0"/>
                        <a:t> : Formal Letter</a:t>
                      </a:r>
                      <a:r>
                        <a:rPr lang="en-US" sz="1350" b="0" baseline="0" dirty="0"/>
                        <a:t> </a:t>
                      </a:r>
                      <a:r>
                        <a:rPr lang="en-US" sz="1350" b="0" dirty="0"/>
                        <a:t>(Complaint)</a:t>
                      </a:r>
                      <a:endParaRPr lang="en-US" sz="1350" dirty="0"/>
                    </a:p>
                    <a:p>
                      <a:pPr marL="609600" indent="-571500" algn="l">
                        <a:lnSpc>
                          <a:spcPct val="100000"/>
                        </a:lnSpc>
                        <a:defRPr sz="1400" b="1">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350" b="1" dirty="0"/>
                        <a:t>  SEA/ELA  : Discovering Anne : Voices from the Diaries</a:t>
                      </a:r>
                    </a:p>
                    <a:p>
                      <a:pPr marL="609600" indent="-571500" algn="l">
                        <a:lnSpc>
                          <a:spcPct val="100000"/>
                        </a:lnSpc>
                        <a:defRPr sz="1400" b="1">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350" b="0" dirty="0"/>
                        <a:t>  Each Student will select one prominent character trait of Anne</a:t>
                      </a:r>
                      <a:r>
                        <a:rPr lang="en-US" sz="1350" b="0" baseline="0" dirty="0"/>
                        <a:t> </a:t>
                      </a:r>
                    </a:p>
                    <a:p>
                      <a:pPr marL="115888" indent="-77788" algn="l">
                        <a:lnSpc>
                          <a:spcPct val="100000"/>
                        </a:lnSpc>
                        <a:defRPr sz="1400" b="1">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350" b="0" dirty="0"/>
                        <a:t>  Frank </a:t>
                      </a:r>
                      <a:r>
                        <a:rPr lang="en-US" sz="1350" b="0" baseline="0" dirty="0"/>
                        <a:t>(optimism, courage, honesty, </a:t>
                      </a:r>
                      <a:r>
                        <a:rPr lang="en-US" sz="1350" b="0" baseline="0" dirty="0" err="1"/>
                        <a:t>curiosity,sensitivity,resilience</a:t>
                      </a:r>
                      <a:r>
                        <a:rPr lang="en-US" sz="1350" b="0" baseline="0" dirty="0"/>
                        <a:t>)</a:t>
                      </a:r>
                    </a:p>
                    <a:p>
                      <a:pPr marL="609600" indent="-571500" algn="l">
                        <a:lnSpc>
                          <a:spcPct val="100000"/>
                        </a:lnSpc>
                        <a:defRPr sz="1400" b="1">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350" b="0" baseline="0" dirty="0"/>
                        <a:t>  Students will prepare a 2 min reflective monologue</a:t>
                      </a:r>
                      <a:r>
                        <a:rPr lang="en-US" sz="1350" b="1" baseline="0" dirty="0"/>
                        <a:t> </a:t>
                      </a:r>
                      <a:r>
                        <a:rPr lang="en-US" sz="1350" b="0" baseline="0" dirty="0"/>
                        <a:t>as if they</a:t>
                      </a:r>
                    </a:p>
                    <a:p>
                      <a:pPr marL="609600" indent="-571500" algn="l">
                        <a:lnSpc>
                          <a:spcPct val="100000"/>
                        </a:lnSpc>
                        <a:defRPr sz="1400" b="1">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350" b="0" baseline="0" dirty="0"/>
                        <a:t>  are Anne Frank.</a:t>
                      </a:r>
                    </a:p>
                    <a:p>
                      <a:pPr marL="609600" indent="-571500" algn="l">
                        <a:lnSpc>
                          <a:spcPct val="100000"/>
                        </a:lnSpc>
                        <a:defRPr sz="1400" b="1">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350" b="1" baseline="0" dirty="0"/>
                        <a:t>  AIL-</a:t>
                      </a:r>
                      <a:r>
                        <a:rPr lang="en-US" sz="1350" b="1" dirty="0"/>
                        <a:t>“Postcard from the Wild” : Seeing the World </a:t>
                      </a:r>
                    </a:p>
                    <a:p>
                      <a:pPr marL="609600" indent="-571500" algn="l">
                        <a:lnSpc>
                          <a:spcPct val="100000"/>
                        </a:lnSpc>
                        <a:defRPr sz="1400" b="1">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350" b="1" dirty="0"/>
                        <a:t>  through an animal’s Eyes</a:t>
                      </a:r>
                    </a:p>
                    <a:p>
                      <a:pPr marL="609600" indent="-571500" algn="l">
                        <a:lnSpc>
                          <a:spcPct val="100000"/>
                        </a:lnSpc>
                        <a:defRPr sz="1400" b="1">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350" b="1" dirty="0"/>
                        <a:t>  </a:t>
                      </a:r>
                      <a:r>
                        <a:rPr lang="en-US" sz="1350" b="0" dirty="0"/>
                        <a:t>Students will imagine themselves as wild animals living in</a:t>
                      </a:r>
                    </a:p>
                    <a:p>
                      <a:pPr marL="609600" indent="-571500" algn="l">
                        <a:lnSpc>
                          <a:spcPct val="100000"/>
                        </a:lnSpc>
                        <a:defRPr sz="1400" b="1">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350" b="0" dirty="0"/>
                        <a:t>  forests, cages, or zoos. They will design a postcard from the</a:t>
                      </a:r>
                    </a:p>
                    <a:p>
                      <a:pPr marL="609600" indent="-571500" algn="l">
                        <a:lnSpc>
                          <a:spcPct val="100000"/>
                        </a:lnSpc>
                        <a:defRPr sz="1400" b="1">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350" b="0" dirty="0"/>
                        <a:t>  animal’s habitat, visually representing its surroundings on the</a:t>
                      </a:r>
                    </a:p>
                    <a:p>
                      <a:pPr marL="609600" indent="-571500" algn="l">
                        <a:lnSpc>
                          <a:spcPct val="100000"/>
                        </a:lnSpc>
                        <a:defRPr sz="1400" b="1">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350" b="0" dirty="0"/>
                        <a:t>  front and writing a short first-person message to humans on the</a:t>
                      </a:r>
                    </a:p>
                    <a:p>
                      <a:pPr marL="609600" indent="-571500" algn="l">
                        <a:lnSpc>
                          <a:spcPct val="100000"/>
                        </a:lnSpc>
                        <a:defRPr sz="1400" b="1">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350" b="0" dirty="0"/>
                        <a:t>  back. </a:t>
                      </a:r>
                    </a:p>
                    <a:p>
                      <a:pPr marL="609600" indent="-571500" algn="l">
                        <a:lnSpc>
                          <a:spcPct val="100000"/>
                        </a:lnSpc>
                        <a:defRPr sz="1400" b="1">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350" b="1" baseline="0" dirty="0"/>
                        <a:t>  Skills Developed: </a:t>
                      </a:r>
                      <a:r>
                        <a:rPr lang="en-US" sz="1350" b="0" baseline="0" dirty="0"/>
                        <a:t> Speaking Skill, Reflective Thinking,</a:t>
                      </a:r>
                    </a:p>
                    <a:p>
                      <a:pPr marL="609600" indent="-571500" algn="l">
                        <a:lnSpc>
                          <a:spcPct val="100000"/>
                        </a:lnSpc>
                        <a:defRPr sz="1400" b="1">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350" b="0" baseline="0" dirty="0"/>
                        <a:t>  Creative Writing Skill. </a:t>
                      </a:r>
                    </a:p>
                  </a:txBody>
                  <a:tcPr marL="0" marR="0" marT="0" marB="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accent6">
                        <a:lumMod val="20000"/>
                        <a:lumOff val="80000"/>
                      </a:schemeClr>
                    </a:solidFill>
                  </a:tcPr>
                </a:tc>
                <a:extLst>
                  <a:ext uri="{0D108BD9-81ED-4DB2-BD59-A6C34878D82A}">
                    <a16:rowId xmlns:a16="http://schemas.microsoft.com/office/drawing/2014/main" val="10002"/>
                  </a:ext>
                </a:extLst>
              </a:tr>
            </a:tbl>
          </a:graphicData>
        </a:graphic>
      </p:graphicFrame>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1" name="Rectangle 2"/>
          <p:cNvSpPr/>
          <p:nvPr/>
        </p:nvSpPr>
        <p:spPr>
          <a:xfrm>
            <a:off x="270583" y="298297"/>
            <a:ext cx="6310328" cy="9275196"/>
          </a:xfrm>
          <a:prstGeom prst="rect">
            <a:avLst/>
          </a:prstGeom>
          <a:ln w="76200">
            <a:solidFill>
              <a:srgbClr val="32538F"/>
            </a:solidFill>
            <a:miter/>
          </a:ln>
        </p:spPr>
        <p:txBody>
          <a:bodyPr lIns="45718" tIns="45718" rIns="45718" bIns="45718" anchor="ctr"/>
          <a:lstStyle/>
          <a:p>
            <a:pPr algn="ctr">
              <a:defRPr>
                <a:solidFill>
                  <a:srgbClr val="FFFFFF"/>
                </a:solidFill>
              </a:defRPr>
            </a:pPr>
            <a:endParaRPr/>
          </a:p>
        </p:txBody>
      </p:sp>
      <p:sp>
        <p:nvSpPr>
          <p:cNvPr id="1048612" name="TextBox 6"/>
          <p:cNvSpPr txBox="1"/>
          <p:nvPr/>
        </p:nvSpPr>
        <p:spPr>
          <a:xfrm>
            <a:off x="3370805" y="9545780"/>
            <a:ext cx="474364" cy="369328"/>
          </a:xfrm>
          <a:prstGeom prst="rect">
            <a:avLst/>
          </a:prstGeom>
          <a:ln w="12700">
            <a:miter lim="400000"/>
          </a:ln>
        </p:spPr>
        <p:txBody>
          <a:bodyPr wrap="square" lIns="45718" tIns="45718" rIns="45718" bIns="45718">
            <a:spAutoFit/>
          </a:bodyPr>
          <a:lstStyle/>
          <a:p>
            <a:r>
              <a:rPr lang="en-US" dirty="0"/>
              <a:t>7</a:t>
            </a:r>
            <a:endParaRPr dirty="0"/>
          </a:p>
        </p:txBody>
      </p:sp>
      <p:graphicFrame>
        <p:nvGraphicFramePr>
          <p:cNvPr id="4194307" name="Table 7"/>
          <p:cNvGraphicFramePr>
            <a:graphicFrameLocks/>
          </p:cNvGraphicFramePr>
          <p:nvPr>
            <p:extLst>
              <p:ext uri="{D42A27DB-BD31-4B8C-83A1-F6EECF244321}">
                <p14:modId xmlns:p14="http://schemas.microsoft.com/office/powerpoint/2010/main" val="806872319"/>
              </p:ext>
            </p:extLst>
          </p:nvPr>
        </p:nvGraphicFramePr>
        <p:xfrm>
          <a:off x="447931" y="521470"/>
          <a:ext cx="5955632" cy="8801137"/>
        </p:xfrm>
        <a:graphic>
          <a:graphicData uri="http://schemas.openxmlformats.org/drawingml/2006/table">
            <a:tbl>
              <a:tblPr/>
              <a:tblGrid>
                <a:gridCol w="1267097">
                  <a:extLst>
                    <a:ext uri="{9D8B030D-6E8A-4147-A177-3AD203B41FA5}">
                      <a16:colId xmlns:a16="http://schemas.microsoft.com/office/drawing/2014/main" val="20000"/>
                    </a:ext>
                  </a:extLst>
                </a:gridCol>
                <a:gridCol w="4688535">
                  <a:extLst>
                    <a:ext uri="{9D8B030D-6E8A-4147-A177-3AD203B41FA5}">
                      <a16:colId xmlns:a16="http://schemas.microsoft.com/office/drawing/2014/main" val="20001"/>
                    </a:ext>
                  </a:extLst>
                </a:gridCol>
              </a:tblGrid>
              <a:tr h="3702066">
                <a:tc>
                  <a:txBody>
                    <a:bodyPr/>
                    <a:lstStyle/>
                    <a:p>
                      <a:pPr algn="ctr" defTabSz="685800">
                        <a:lnSpc>
                          <a:spcPct val="115000"/>
                        </a:lnSpc>
                        <a:defRPr sz="1800"/>
                      </a:pPr>
                      <a:r>
                        <a:rPr lang="en-US" sz="1400" b="1" dirty="0">
                          <a:latin typeface="Times New Roman" pitchFamily="18" charset="0"/>
                          <a:ea typeface="Times New Roman" pitchFamily="18" charset="0"/>
                          <a:cs typeface="Times New Roman" pitchFamily="18" charset="0"/>
                          <a:sym typeface="Times New Roman" pitchFamily="18" charset="0"/>
                        </a:rPr>
                        <a:t>MAY</a:t>
                      </a:r>
                      <a:endParaRPr sz="1400" b="1" dirty="0">
                        <a:latin typeface="Times New Roman" pitchFamily="18" charset="0"/>
                        <a:ea typeface="Times New Roman" pitchFamily="18" charset="0"/>
                        <a:cs typeface="Times New Roman" pitchFamily="18" charset="0"/>
                        <a:sym typeface="Times New Roman" pitchFamily="18" charset="0"/>
                      </a:endParaRP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headEnd type="none" w="med" len="med"/>
                      <a:tailEnd type="none" w="med" len="med"/>
                    </a:lnB>
                    <a:solidFill>
                      <a:schemeClr val="accent6">
                        <a:lumMod val="60000"/>
                        <a:lumOff val="40000"/>
                      </a:schemeClr>
                    </a:solidFill>
                  </a:tcPr>
                </a:tc>
                <a:tc>
                  <a:txBody>
                    <a:bodyPr/>
                    <a:lstStyle/>
                    <a:p>
                      <a:pPr algn="l" defTabSz="685800">
                        <a:lnSpc>
                          <a:spcPct val="100000"/>
                        </a:lnSpc>
                        <a:spcAft>
                          <a:spcPts val="0"/>
                        </a:spcAft>
                        <a:defRPr sz="1400" b="1">
                          <a:latin typeface="Times New Roman" pitchFamily="18" charset="0"/>
                          <a:ea typeface="Times New Roman" pitchFamily="18" charset="0"/>
                          <a:cs typeface="Times New Roman" pitchFamily="18" charset="0"/>
                          <a:sym typeface="Times New Roman" pitchFamily="18" charset="0"/>
                        </a:defRPr>
                      </a:pPr>
                      <a:r>
                        <a:rPr lang="en-US" sz="1350" dirty="0"/>
                        <a:t>  Poetry</a:t>
                      </a:r>
                      <a:r>
                        <a:rPr lang="en-US" sz="1350" b="0" dirty="0"/>
                        <a:t> </a:t>
                      </a:r>
                      <a:r>
                        <a:rPr lang="en-US" sz="1350" b="1" dirty="0"/>
                        <a:t>:</a:t>
                      </a:r>
                      <a:r>
                        <a:rPr lang="en-US" sz="1350" b="1" baseline="0" dirty="0"/>
                        <a:t> </a:t>
                      </a:r>
                      <a:r>
                        <a:rPr lang="en-US" sz="1350" b="1" dirty="0"/>
                        <a:t>5</a:t>
                      </a:r>
                      <a:r>
                        <a:rPr lang="en-US" sz="1350" b="0" dirty="0"/>
                        <a:t>.The Ball Poem, </a:t>
                      </a:r>
                      <a:r>
                        <a:rPr lang="en-US" sz="1350" b="1" dirty="0"/>
                        <a:t>6</a:t>
                      </a:r>
                      <a:r>
                        <a:rPr lang="en-US" sz="1350" b="0" dirty="0"/>
                        <a:t>.Amanda </a:t>
                      </a:r>
                    </a:p>
                    <a:p>
                      <a:pPr algn="l" defTabSz="685800">
                        <a:lnSpc>
                          <a:spcPct val="100000"/>
                        </a:lnSpc>
                        <a:spcAft>
                          <a:spcPts val="0"/>
                        </a:spcAft>
                        <a:defRPr sz="1400" b="1">
                          <a:latin typeface="Times New Roman" pitchFamily="18" charset="0"/>
                          <a:ea typeface="Times New Roman" pitchFamily="18" charset="0"/>
                          <a:cs typeface="Times New Roman" pitchFamily="18" charset="0"/>
                          <a:sym typeface="Times New Roman" pitchFamily="18" charset="0"/>
                        </a:defRPr>
                      </a:pPr>
                      <a:r>
                        <a:rPr lang="en-US" sz="1350" dirty="0"/>
                        <a:t>  Supplementary Reader: </a:t>
                      </a:r>
                      <a:r>
                        <a:rPr lang="en-US" sz="1350" b="1" dirty="0"/>
                        <a:t>5</a:t>
                      </a:r>
                      <a:r>
                        <a:rPr lang="en-US" sz="1350" b="0" dirty="0"/>
                        <a:t>.  Footprint Without Feet</a:t>
                      </a:r>
                    </a:p>
                    <a:p>
                      <a:pPr algn="l" defTabSz="685800">
                        <a:lnSpc>
                          <a:spcPct val="100000"/>
                        </a:lnSpc>
                        <a:spcAft>
                          <a:spcPts val="0"/>
                        </a:spcAft>
                        <a:defRPr sz="1400" b="1">
                          <a:latin typeface="Times New Roman" pitchFamily="18" charset="0"/>
                          <a:ea typeface="Times New Roman" pitchFamily="18" charset="0"/>
                          <a:cs typeface="Times New Roman" pitchFamily="18" charset="0"/>
                          <a:sym typeface="Times New Roman" pitchFamily="18" charset="0"/>
                        </a:defRPr>
                      </a:pPr>
                      <a:r>
                        <a:rPr lang="en-US" sz="1350" dirty="0"/>
                        <a:t>  Grammar</a:t>
                      </a:r>
                      <a:r>
                        <a:rPr lang="en-US" sz="1350" b="0" dirty="0"/>
                        <a:t>: Connectors</a:t>
                      </a:r>
                    </a:p>
                    <a:p>
                      <a:pPr algn="l" defTabSz="685800">
                        <a:lnSpc>
                          <a:spcPct val="100000"/>
                        </a:lnSpc>
                        <a:spcAft>
                          <a:spcPts val="0"/>
                        </a:spcAft>
                        <a:defRPr sz="1400" b="1">
                          <a:latin typeface="Times New Roman" pitchFamily="18" charset="0"/>
                          <a:ea typeface="Times New Roman" pitchFamily="18" charset="0"/>
                          <a:cs typeface="Times New Roman" pitchFamily="18" charset="0"/>
                          <a:sym typeface="Times New Roman" pitchFamily="18" charset="0"/>
                        </a:defRPr>
                      </a:pPr>
                      <a:r>
                        <a:rPr lang="en-US" sz="1350" dirty="0"/>
                        <a:t>  Writing</a:t>
                      </a:r>
                      <a:r>
                        <a:rPr lang="en-US" sz="1350" b="0" dirty="0"/>
                        <a:t> </a:t>
                      </a:r>
                      <a:r>
                        <a:rPr lang="en-US" sz="1350" dirty="0"/>
                        <a:t>Skills</a:t>
                      </a:r>
                      <a:r>
                        <a:rPr lang="en-US" sz="1350" b="0" dirty="0"/>
                        <a:t> </a:t>
                      </a:r>
                      <a:r>
                        <a:rPr lang="en-US" sz="1350" b="1" dirty="0"/>
                        <a:t>:</a:t>
                      </a:r>
                      <a:r>
                        <a:rPr lang="en-US" sz="1350" b="1" baseline="0" dirty="0"/>
                        <a:t> </a:t>
                      </a:r>
                      <a:r>
                        <a:rPr lang="en-US" sz="1350" b="0" dirty="0"/>
                        <a:t> Analytical Paragraph</a:t>
                      </a:r>
                    </a:p>
                    <a:p>
                      <a:pPr marL="635000" indent="-609600" algn="l">
                        <a:lnSpc>
                          <a:spcPct val="100000"/>
                        </a:lnSpc>
                        <a:spcAft>
                          <a:spcPts val="0"/>
                        </a:spcAft>
                        <a:defRPr sz="1400" b="1">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350" b="1" dirty="0"/>
                        <a:t>  </a:t>
                      </a:r>
                      <a:r>
                        <a:rPr lang="en-US" sz="1400" b="1" dirty="0"/>
                        <a:t>SEA/ELA  </a:t>
                      </a:r>
                      <a:r>
                        <a:rPr lang="en-US" sz="1350" b="1" dirty="0"/>
                        <a:t>: Personal Reflection Journal</a:t>
                      </a:r>
                      <a:endParaRPr lang="en-US" sz="1350" dirty="0"/>
                    </a:p>
                    <a:p>
                      <a:pPr marL="115888" indent="-90488" algn="l">
                        <a:lnSpc>
                          <a:spcPct val="100000"/>
                        </a:lnSpc>
                        <a:spcAft>
                          <a:spcPts val="0"/>
                        </a:spcAft>
                        <a:defRPr sz="1400" b="1">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350" b="0" dirty="0"/>
                        <a:t>  Students will recall a time they lost something valuable and will frame</a:t>
                      </a:r>
                      <a:r>
                        <a:rPr lang="en-US" sz="1350" b="0" baseline="0" dirty="0"/>
                        <a:t> </a:t>
                      </a:r>
                      <a:r>
                        <a:rPr lang="en-US" sz="1350" b="0" dirty="0"/>
                        <a:t>4–5 lines about how it felt and what they learned linking</a:t>
                      </a:r>
                    </a:p>
                    <a:p>
                      <a:pPr marL="635000" indent="-609600" algn="l">
                        <a:lnSpc>
                          <a:spcPct val="100000"/>
                        </a:lnSpc>
                        <a:spcAft>
                          <a:spcPts val="0"/>
                        </a:spcAft>
                        <a:defRPr sz="1400" b="1">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350" b="0" baseline="0" dirty="0"/>
                        <a:t>   </a:t>
                      </a:r>
                      <a:r>
                        <a:rPr lang="en-US" sz="1350" b="0" dirty="0"/>
                        <a:t>it to the poem’s theme of loss and learning to cope.</a:t>
                      </a:r>
                    </a:p>
                    <a:p>
                      <a:pPr indent="117475" algn="l">
                        <a:lnSpc>
                          <a:spcPct val="100000"/>
                        </a:lnSpc>
                        <a:spcAft>
                          <a:spcPts val="0"/>
                        </a:spcAft>
                        <a:defRPr sz="1400" b="1">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350" b="1" dirty="0"/>
                        <a:t>AIL : “Comic Strip: Invisible Trouble”</a:t>
                      </a:r>
                    </a:p>
                    <a:p>
                      <a:pPr indent="117475" algn="l">
                        <a:lnSpc>
                          <a:spcPct val="100000"/>
                        </a:lnSpc>
                        <a:spcAft>
                          <a:spcPts val="0"/>
                        </a:spcAft>
                        <a:defRPr sz="1400" b="1">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350" b="0" dirty="0"/>
                        <a:t>Students will create a comic strip depicting one episode </a:t>
                      </a:r>
                    </a:p>
                    <a:p>
                      <a:pPr indent="117475" algn="l">
                        <a:lnSpc>
                          <a:spcPct val="100000"/>
                        </a:lnSpc>
                        <a:spcAft>
                          <a:spcPts val="0"/>
                        </a:spcAft>
                        <a:defRPr sz="1400" b="1">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350" b="0" dirty="0"/>
                        <a:t>from the story- Foot Prints Without Feet, using visual clues </a:t>
                      </a:r>
                    </a:p>
                    <a:p>
                      <a:pPr indent="117475" algn="l">
                        <a:lnSpc>
                          <a:spcPct val="100000"/>
                        </a:lnSpc>
                        <a:spcAft>
                          <a:spcPts val="0"/>
                        </a:spcAft>
                        <a:defRPr sz="1400" b="1">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350" b="0" dirty="0"/>
                        <a:t>(floating objects, reactions) to show invisibility instead of </a:t>
                      </a:r>
                    </a:p>
                    <a:p>
                      <a:pPr indent="117475" algn="l">
                        <a:lnSpc>
                          <a:spcPct val="100000"/>
                        </a:lnSpc>
                        <a:spcAft>
                          <a:spcPts val="0"/>
                        </a:spcAft>
                        <a:defRPr sz="1400" b="1">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350" b="0" dirty="0"/>
                        <a:t>drawing Griffin.</a:t>
                      </a:r>
                    </a:p>
                    <a:p>
                      <a:pPr marL="0" marR="0" lvl="0" indent="117475" algn="l" defTabSz="457200" rtl="0" eaLnBrk="1" fontAlgn="auto" latinLnBrk="0" hangingPunct="1">
                        <a:lnSpc>
                          <a:spcPct val="100000"/>
                        </a:lnSpc>
                        <a:spcBef>
                          <a:spcPts val="0"/>
                        </a:spcBef>
                        <a:spcAft>
                          <a:spcPts val="0"/>
                        </a:spcAft>
                        <a:buClrTx/>
                        <a:buSzTx/>
                        <a:buFontTx/>
                        <a:buNone/>
                        <a:defRPr sz="1400" b="1">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350" b="1" dirty="0"/>
                        <a:t>Skills Developed: </a:t>
                      </a:r>
                      <a:r>
                        <a:rPr lang="en-US" sz="1350" b="0" dirty="0"/>
                        <a:t>Story Telling Skill, Critical Thinking, Artistic</a:t>
                      </a:r>
                    </a:p>
                    <a:p>
                      <a:pPr marL="0" marR="0" lvl="0" indent="117475" algn="l" defTabSz="457200" rtl="0" eaLnBrk="1" fontAlgn="auto" latinLnBrk="0" hangingPunct="1">
                        <a:lnSpc>
                          <a:spcPct val="100000"/>
                        </a:lnSpc>
                        <a:spcBef>
                          <a:spcPts val="0"/>
                        </a:spcBef>
                        <a:spcAft>
                          <a:spcPts val="0"/>
                        </a:spcAft>
                        <a:buClrTx/>
                        <a:buSzTx/>
                        <a:buFontTx/>
                        <a:buNone/>
                        <a:defRPr sz="1400" b="1">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350" b="0" dirty="0"/>
                        <a:t>Expression. </a:t>
                      </a:r>
                    </a:p>
                    <a:p>
                      <a:pPr marL="609600" indent="-571500" algn="l">
                        <a:lnSpc>
                          <a:spcPct val="100000"/>
                        </a:lnSpc>
                        <a:defRPr sz="1400" b="1">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400" b="1" baseline="0" dirty="0"/>
                        <a:t>  Project-</a:t>
                      </a:r>
                      <a:r>
                        <a:rPr lang="en-US" sz="1400" b="0" baseline="0" dirty="0"/>
                        <a:t> </a:t>
                      </a:r>
                      <a:r>
                        <a:rPr lang="en-US" altLang="zh-CN" sz="1400" dirty="0"/>
                        <a:t>Lexicon Chronicles</a:t>
                      </a:r>
                    </a:p>
                    <a:p>
                      <a:pPr marL="609600" indent="-571500" algn="l">
                        <a:lnSpc>
                          <a:spcPct val="100000"/>
                        </a:lnSpc>
                        <a:defRPr sz="1400" b="1">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altLang="zh-CN" sz="1400" dirty="0"/>
                        <a:t>  </a:t>
                      </a:r>
                      <a:r>
                        <a:rPr lang="en-US" altLang="zh-CN" sz="1400" b="0" dirty="0"/>
                        <a:t>Students will create a portfolio that highlights language skills</a:t>
                      </a:r>
                    </a:p>
                    <a:p>
                      <a:pPr marL="609600" indent="-571500" algn="l">
                        <a:lnSpc>
                          <a:spcPct val="100000"/>
                        </a:lnSpc>
                        <a:defRPr sz="1400" b="1">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altLang="zh-CN" sz="1400" b="0" dirty="0"/>
                        <a:t>  through poems, interviews, literature reflections, and</a:t>
                      </a:r>
                    </a:p>
                    <a:p>
                      <a:pPr marL="609600" indent="-571500" algn="l">
                        <a:lnSpc>
                          <a:spcPct val="100000"/>
                        </a:lnSpc>
                        <a:defRPr sz="1400" b="1">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altLang="zh-CN" sz="1400" b="0" dirty="0"/>
                        <a:t>  expressive visual storytelling.</a:t>
                      </a:r>
                      <a:endParaRPr lang="zh-CN" altLang="en-US" sz="1400" b="0" dirty="0"/>
                    </a:p>
                  </a:txBody>
                  <a:tcPr marL="0" marR="0" marT="0" marB="0" anchor="ctr" horzOverflow="overflow">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0"/>
                  </a:ext>
                </a:extLst>
              </a:tr>
              <a:tr h="3480514">
                <a:tc>
                  <a:txBody>
                    <a:bodyPr/>
                    <a:lstStyle/>
                    <a:p>
                      <a:pPr algn="ctr" defTabSz="685800">
                        <a:lnSpc>
                          <a:spcPct val="115000"/>
                        </a:lnSpc>
                        <a:defRPr sz="1800"/>
                      </a:pPr>
                      <a:r>
                        <a:rPr lang="en-US" sz="1400" b="1" dirty="0">
                          <a:latin typeface="Times New Roman" pitchFamily="18" charset="0"/>
                          <a:ea typeface="Times New Roman" pitchFamily="18" charset="0"/>
                          <a:cs typeface="Times New Roman" pitchFamily="18" charset="0"/>
                          <a:sym typeface="Times New Roman" pitchFamily="18" charset="0"/>
                        </a:rPr>
                        <a:t>JULY</a:t>
                      </a:r>
                      <a:endParaRPr sz="1400" b="1" dirty="0">
                        <a:latin typeface="Times New Roman" pitchFamily="18" charset="0"/>
                        <a:ea typeface="Times New Roman" pitchFamily="18" charset="0"/>
                        <a:cs typeface="Times New Roman" pitchFamily="18" charset="0"/>
                        <a:sym typeface="Times New Roman" pitchFamily="18" charset="0"/>
                      </a:endParaRPr>
                    </a:p>
                  </a:txBody>
                  <a:tcPr marL="0" marR="0" marT="0" marB="0" anchor="ctr" horzOverflow="overflow">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indent="117475" algn="l" defTabSz="685800">
                        <a:lnSpc>
                          <a:spcPct val="100000"/>
                        </a:lnSpc>
                        <a:spcAft>
                          <a:spcPts val="0"/>
                        </a:spcAft>
                        <a:defRPr sz="1400" b="1">
                          <a:latin typeface="Times New Roman" pitchFamily="18" charset="0"/>
                          <a:ea typeface="Times New Roman" pitchFamily="18" charset="0"/>
                          <a:cs typeface="Times New Roman" pitchFamily="18" charset="0"/>
                          <a:sym typeface="Times New Roman" pitchFamily="18" charset="0"/>
                        </a:defRPr>
                      </a:pPr>
                      <a:r>
                        <a:rPr lang="en-US" sz="1350" dirty="0"/>
                        <a:t>Literature</a:t>
                      </a:r>
                      <a:r>
                        <a:rPr lang="en-US" sz="1350" b="1" dirty="0"/>
                        <a:t>:</a:t>
                      </a:r>
                      <a:r>
                        <a:rPr lang="en-US" sz="1350" b="1" baseline="0" dirty="0"/>
                        <a:t> </a:t>
                      </a:r>
                      <a:r>
                        <a:rPr lang="en-US" sz="1350" b="0" dirty="0"/>
                        <a:t> </a:t>
                      </a:r>
                      <a:r>
                        <a:rPr lang="en-US" sz="1350" dirty="0"/>
                        <a:t>Prose</a:t>
                      </a:r>
                      <a:r>
                        <a:rPr lang="en-US" sz="1350" b="0" dirty="0"/>
                        <a:t>-</a:t>
                      </a:r>
                      <a:r>
                        <a:rPr lang="en-US" sz="1350" b="1" dirty="0"/>
                        <a:t>7</a:t>
                      </a:r>
                      <a:r>
                        <a:rPr lang="en-US" sz="1350" b="0" dirty="0"/>
                        <a:t>. Glimpses of India , </a:t>
                      </a:r>
                      <a:r>
                        <a:rPr lang="en-US" sz="1350" b="1" dirty="0"/>
                        <a:t>8</a:t>
                      </a:r>
                      <a:r>
                        <a:rPr lang="en-US" sz="1350" b="0" dirty="0"/>
                        <a:t>. </a:t>
                      </a:r>
                      <a:r>
                        <a:rPr lang="en-US" sz="1350" b="0" dirty="0" err="1"/>
                        <a:t>Mijbil</a:t>
                      </a:r>
                      <a:r>
                        <a:rPr lang="en-US" sz="1350" b="0" dirty="0"/>
                        <a:t> The Otter </a:t>
                      </a:r>
                    </a:p>
                    <a:p>
                      <a:pPr indent="117475" algn="l" defTabSz="685800">
                        <a:lnSpc>
                          <a:spcPct val="100000"/>
                        </a:lnSpc>
                        <a:spcAft>
                          <a:spcPts val="0"/>
                        </a:spcAft>
                        <a:defRPr sz="1400" b="1">
                          <a:latin typeface="Times New Roman" pitchFamily="18" charset="0"/>
                          <a:ea typeface="Times New Roman" pitchFamily="18" charset="0"/>
                          <a:cs typeface="Times New Roman" pitchFamily="18" charset="0"/>
                          <a:sym typeface="Times New Roman" pitchFamily="18" charset="0"/>
                        </a:defRPr>
                      </a:pPr>
                      <a:r>
                        <a:rPr lang="en-US" sz="1350" dirty="0"/>
                        <a:t>Supplementary Reader</a:t>
                      </a:r>
                      <a:r>
                        <a:rPr lang="en-US" sz="1350" b="1" dirty="0"/>
                        <a:t>:</a:t>
                      </a:r>
                      <a:r>
                        <a:rPr lang="en-US" sz="1350" b="1" baseline="0" dirty="0"/>
                        <a:t>  </a:t>
                      </a:r>
                      <a:r>
                        <a:rPr lang="en-US" sz="1350" b="1" dirty="0"/>
                        <a:t>6. </a:t>
                      </a:r>
                      <a:r>
                        <a:rPr lang="en-US" sz="1350" b="0" dirty="0"/>
                        <a:t>The Making of a Scientist</a:t>
                      </a:r>
                    </a:p>
                    <a:p>
                      <a:pPr indent="117475" algn="l" defTabSz="685800">
                        <a:lnSpc>
                          <a:spcPct val="100000"/>
                        </a:lnSpc>
                        <a:spcAft>
                          <a:spcPts val="0"/>
                        </a:spcAft>
                        <a:defRPr sz="1400" b="1">
                          <a:latin typeface="Times New Roman" pitchFamily="18" charset="0"/>
                          <a:ea typeface="Times New Roman" pitchFamily="18" charset="0"/>
                          <a:cs typeface="Times New Roman" pitchFamily="18" charset="0"/>
                          <a:sym typeface="Times New Roman" pitchFamily="18" charset="0"/>
                        </a:defRPr>
                      </a:pPr>
                      <a:r>
                        <a:rPr lang="en-US" sz="1350" dirty="0"/>
                        <a:t>Grammar</a:t>
                      </a:r>
                      <a:r>
                        <a:rPr lang="en-US" sz="1350" b="1" dirty="0"/>
                        <a:t>:</a:t>
                      </a:r>
                      <a:r>
                        <a:rPr lang="en-US" sz="1350" b="1" baseline="0" dirty="0"/>
                        <a:t> </a:t>
                      </a:r>
                      <a:r>
                        <a:rPr lang="en-US" sz="1350" b="0" dirty="0"/>
                        <a:t> Direct &amp; Indirect Speech</a:t>
                      </a:r>
                    </a:p>
                    <a:p>
                      <a:pPr indent="117475" algn="l" defTabSz="685800">
                        <a:lnSpc>
                          <a:spcPct val="100000"/>
                        </a:lnSpc>
                        <a:spcAft>
                          <a:spcPts val="0"/>
                        </a:spcAft>
                        <a:defRPr sz="1400" b="1">
                          <a:latin typeface="Times New Roman" pitchFamily="18" charset="0"/>
                          <a:ea typeface="Times New Roman" pitchFamily="18" charset="0"/>
                          <a:cs typeface="Times New Roman" pitchFamily="18" charset="0"/>
                          <a:sym typeface="Times New Roman" pitchFamily="18" charset="0"/>
                        </a:defRPr>
                      </a:pPr>
                      <a:r>
                        <a:rPr lang="en-US" sz="1350" dirty="0"/>
                        <a:t>Writing</a:t>
                      </a:r>
                      <a:r>
                        <a:rPr lang="en-US" sz="1350" b="0" dirty="0"/>
                        <a:t> </a:t>
                      </a:r>
                      <a:r>
                        <a:rPr lang="en-US" sz="1350" dirty="0"/>
                        <a:t>Skills</a:t>
                      </a:r>
                      <a:r>
                        <a:rPr lang="en-US" sz="1350" b="0" dirty="0"/>
                        <a:t> </a:t>
                      </a:r>
                      <a:r>
                        <a:rPr lang="en-US" sz="1350" b="1" dirty="0"/>
                        <a:t>:</a:t>
                      </a:r>
                      <a:r>
                        <a:rPr lang="en-US" sz="1350" b="1" baseline="0" dirty="0"/>
                        <a:t>  </a:t>
                      </a:r>
                      <a:r>
                        <a:rPr lang="en-US" sz="1350" b="0" dirty="0"/>
                        <a:t>Letter for placing an order</a:t>
                      </a:r>
                      <a:endParaRPr lang="en-US" sz="1350" dirty="0"/>
                    </a:p>
                    <a:p>
                      <a:pPr marL="584200" marR="0" lvl="0" indent="-533400" algn="l" defTabSz="457200" rtl="0" eaLnBrk="1" fontAlgn="auto" latinLnBrk="0" hangingPunct="1">
                        <a:lnSpc>
                          <a:spcPct val="100000"/>
                        </a:lnSpc>
                        <a:spcBef>
                          <a:spcPts val="0"/>
                        </a:spcBef>
                        <a:spcAft>
                          <a:spcPts val="0"/>
                        </a:spcAft>
                        <a:buClrTx/>
                        <a:buSzTx/>
                        <a:buFontTx/>
                        <a:buNone/>
                        <a:defRPr sz="1400">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350" b="1" dirty="0"/>
                        <a:t>  </a:t>
                      </a:r>
                      <a:r>
                        <a:rPr lang="en-US" sz="1400" b="1" dirty="0"/>
                        <a:t>SEA/ELA </a:t>
                      </a:r>
                      <a:r>
                        <a:rPr lang="en-US" sz="1400" b="1" baseline="0" dirty="0"/>
                        <a:t> </a:t>
                      </a:r>
                      <a:r>
                        <a:rPr lang="en-US" sz="1350" b="1" dirty="0"/>
                        <a:t>:  Scientist Profile</a:t>
                      </a:r>
                    </a:p>
                    <a:p>
                      <a:pPr marL="584200" marR="0" lvl="0" indent="-533400" algn="l" defTabSz="457200" rtl="0" eaLnBrk="1" fontAlgn="auto" latinLnBrk="0" hangingPunct="1">
                        <a:lnSpc>
                          <a:spcPct val="100000"/>
                        </a:lnSpc>
                        <a:spcBef>
                          <a:spcPts val="0"/>
                        </a:spcBef>
                        <a:spcAft>
                          <a:spcPts val="0"/>
                        </a:spcAft>
                        <a:buClrTx/>
                        <a:buSzTx/>
                        <a:buFontTx/>
                        <a:buNone/>
                        <a:defRPr sz="1400">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350" b="1" dirty="0"/>
                        <a:t>  </a:t>
                      </a:r>
                      <a:r>
                        <a:rPr lang="en-US" sz="1350" b="0" dirty="0"/>
                        <a:t>Students will pick a scientist (living or historical) and create a</a:t>
                      </a:r>
                    </a:p>
                    <a:p>
                      <a:pPr marL="584200" marR="0" lvl="0" indent="-533400" algn="l" defTabSz="457200" rtl="0" eaLnBrk="1" fontAlgn="auto" latinLnBrk="0" hangingPunct="1">
                        <a:lnSpc>
                          <a:spcPct val="100000"/>
                        </a:lnSpc>
                        <a:spcBef>
                          <a:spcPts val="0"/>
                        </a:spcBef>
                        <a:spcAft>
                          <a:spcPts val="0"/>
                        </a:spcAft>
                        <a:buClrTx/>
                        <a:buSzTx/>
                        <a:buFontTx/>
                        <a:buNone/>
                        <a:defRPr sz="1400">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350" b="0" baseline="0" dirty="0"/>
                        <a:t>  </a:t>
                      </a:r>
                      <a:r>
                        <a:rPr lang="en-US" sz="1350" b="0" dirty="0"/>
                        <a:t>profile card including: name, field, major discoveries,</a:t>
                      </a:r>
                    </a:p>
                    <a:p>
                      <a:pPr marL="584200" marR="0" lvl="0" indent="-533400" algn="l" defTabSz="457200" rtl="0" eaLnBrk="1" fontAlgn="auto" latinLnBrk="0" hangingPunct="1">
                        <a:lnSpc>
                          <a:spcPct val="100000"/>
                        </a:lnSpc>
                        <a:spcBef>
                          <a:spcPts val="0"/>
                        </a:spcBef>
                        <a:spcAft>
                          <a:spcPts val="0"/>
                        </a:spcAft>
                        <a:buClrTx/>
                        <a:buSzTx/>
                        <a:buFontTx/>
                        <a:buNone/>
                        <a:defRPr sz="1400">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350" b="0" baseline="0" dirty="0"/>
                        <a:t>  c</a:t>
                      </a:r>
                      <a:r>
                        <a:rPr lang="en-US" sz="1350" b="0" dirty="0"/>
                        <a:t>hallenges faced, qualities that helped them to succeed (like</a:t>
                      </a:r>
                    </a:p>
                    <a:p>
                      <a:pPr marL="114300" marR="0" lvl="0" indent="-63500" algn="l" defTabSz="457200" rtl="0" eaLnBrk="1" fontAlgn="auto" latinLnBrk="0" hangingPunct="1">
                        <a:lnSpc>
                          <a:spcPct val="100000"/>
                        </a:lnSpc>
                        <a:spcBef>
                          <a:spcPts val="0"/>
                        </a:spcBef>
                        <a:spcAft>
                          <a:spcPts val="0"/>
                        </a:spcAft>
                        <a:buClrTx/>
                        <a:buSzTx/>
                        <a:buFontTx/>
                        <a:buNone/>
                        <a:defRPr sz="1400">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350" b="0" baseline="0" dirty="0"/>
                        <a:t>  </a:t>
                      </a:r>
                      <a:r>
                        <a:rPr lang="en-US" sz="1350" b="0" dirty="0"/>
                        <a:t>perseverance, curiosity) and will associate these qualities</a:t>
                      </a:r>
                      <a:r>
                        <a:rPr lang="en-US" sz="1350" b="0" baseline="0" dirty="0"/>
                        <a:t> with </a:t>
                      </a:r>
                      <a:r>
                        <a:rPr lang="en-US" sz="1350" b="0" dirty="0"/>
                        <a:t>Richard </a:t>
                      </a:r>
                      <a:r>
                        <a:rPr lang="en-US" sz="1350" b="0" dirty="0" err="1"/>
                        <a:t>Ebright</a:t>
                      </a:r>
                      <a:r>
                        <a:rPr lang="en-US" sz="1350" b="0" baseline="0" dirty="0"/>
                        <a:t> from</a:t>
                      </a:r>
                      <a:r>
                        <a:rPr lang="en-US" sz="1350" b="0" dirty="0"/>
                        <a:t> the lesson-The Making of a Scientist. </a:t>
                      </a:r>
                    </a:p>
                    <a:p>
                      <a:pPr marL="584200" marR="0" lvl="0" indent="-533400" algn="l" defTabSz="457200" rtl="0" eaLnBrk="1" fontAlgn="auto" latinLnBrk="0" hangingPunct="1">
                        <a:lnSpc>
                          <a:spcPct val="100000"/>
                        </a:lnSpc>
                        <a:spcBef>
                          <a:spcPts val="0"/>
                        </a:spcBef>
                        <a:spcAft>
                          <a:spcPts val="0"/>
                        </a:spcAft>
                        <a:buClrTx/>
                        <a:buSzTx/>
                        <a:buFontTx/>
                        <a:buNone/>
                        <a:defRPr sz="1400">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350" b="0" dirty="0"/>
                        <a:t> </a:t>
                      </a:r>
                      <a:r>
                        <a:rPr lang="en-US" sz="1350" b="1" dirty="0"/>
                        <a:t>AIL : “</a:t>
                      </a:r>
                      <a:r>
                        <a:rPr lang="en-US" sz="1350" b="1" dirty="0" err="1"/>
                        <a:t>Colours</a:t>
                      </a:r>
                      <a:r>
                        <a:rPr lang="en-US" sz="1350" b="1" dirty="0"/>
                        <a:t> of India” – Cultural Collage</a:t>
                      </a:r>
                    </a:p>
                    <a:p>
                      <a:pPr marL="112713" marR="0" lvl="0" indent="-61913" algn="l" defTabSz="457200" rtl="0" eaLnBrk="1" fontAlgn="auto" latinLnBrk="0" hangingPunct="1">
                        <a:lnSpc>
                          <a:spcPct val="100000"/>
                        </a:lnSpc>
                        <a:spcBef>
                          <a:spcPts val="0"/>
                        </a:spcBef>
                        <a:spcAft>
                          <a:spcPts val="0"/>
                        </a:spcAft>
                        <a:buClrTx/>
                        <a:buSzTx/>
                        <a:buFontTx/>
                        <a:buNone/>
                        <a:defRPr sz="1400">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350" b="0" dirty="0"/>
                        <a:t> Students will create a collage representing the</a:t>
                      </a:r>
                      <a:r>
                        <a:rPr lang="en-US" sz="1350" b="0" baseline="0" dirty="0"/>
                        <a:t> </a:t>
                      </a:r>
                      <a:r>
                        <a:rPr lang="en-US" sz="1350" b="0" dirty="0"/>
                        <a:t>three regions (Goa,</a:t>
                      </a:r>
                      <a:r>
                        <a:rPr lang="en-US" sz="1350" b="0" baseline="0" dirty="0"/>
                        <a:t> </a:t>
                      </a:r>
                      <a:r>
                        <a:rPr lang="en-US" sz="1350" b="0" dirty="0"/>
                        <a:t>Coorg, and Assam) from the lesson</a:t>
                      </a:r>
                      <a:r>
                        <a:rPr lang="en-US" sz="1350" b="0" baseline="0" dirty="0"/>
                        <a:t> </a:t>
                      </a:r>
                      <a:r>
                        <a:rPr lang="en-US" sz="1350" b="0" dirty="0"/>
                        <a:t>Glimpses of India. Through drawings, textures, and symbols</a:t>
                      </a:r>
                      <a:r>
                        <a:rPr lang="en-US" sz="1350" b="0" baseline="0" dirty="0"/>
                        <a:t> </a:t>
                      </a:r>
                      <a:r>
                        <a:rPr lang="en-US" sz="1350" b="0" dirty="0"/>
                        <a:t>(beaches, coffee plantations, tea gardens, rivers), they will visually express India’s cultural and natural diversity.</a:t>
                      </a:r>
                    </a:p>
                    <a:p>
                      <a:pPr marL="558800" indent="-495300" algn="l">
                        <a:lnSpc>
                          <a:spcPct val="100000"/>
                        </a:lnSpc>
                        <a:defRPr sz="1400">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350" b="1" dirty="0"/>
                        <a:t> Skills Developed:  </a:t>
                      </a:r>
                      <a:r>
                        <a:rPr lang="en-US" sz="1350" b="0" dirty="0"/>
                        <a:t>Comparative Thinking, Critical and Creative</a:t>
                      </a:r>
                    </a:p>
                    <a:p>
                      <a:pPr marL="558800" indent="-495300" algn="l">
                        <a:lnSpc>
                          <a:spcPct val="100000"/>
                        </a:lnSpc>
                        <a:defRPr sz="1400">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350" b="0" dirty="0"/>
                        <a:t> Thinking. </a:t>
                      </a:r>
                      <a:endParaRPr lang="zh-CN" altLang="en-US" dirty="0"/>
                    </a:p>
                  </a:txBody>
                  <a:tcPr marL="0" marR="0" marT="0" marB="0" anchor="ctr" horzOverflow="overflow">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1"/>
                  </a:ext>
                </a:extLst>
              </a:tr>
              <a:tr h="1143037">
                <a:tc>
                  <a:txBody>
                    <a:bodyPr/>
                    <a:lstStyle/>
                    <a:p>
                      <a:pPr algn="ctr" defTabSz="685800">
                        <a:lnSpc>
                          <a:spcPct val="115000"/>
                        </a:lnSpc>
                        <a:defRPr sz="1800"/>
                      </a:pPr>
                      <a:r>
                        <a:rPr lang="en-US" sz="1400" b="1" dirty="0">
                          <a:latin typeface="Times New Roman" pitchFamily="18" charset="0"/>
                          <a:ea typeface="Times New Roman" pitchFamily="18" charset="0"/>
                          <a:cs typeface="Times New Roman" pitchFamily="18" charset="0"/>
                          <a:sym typeface="Times New Roman" pitchFamily="18" charset="0"/>
                        </a:rPr>
                        <a:t>AUGUST</a:t>
                      </a: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indent="117475"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dirty="0"/>
                        <a:t>Literature</a:t>
                      </a:r>
                      <a:r>
                        <a:rPr lang="en-US" sz="1350" b="1" dirty="0"/>
                        <a:t>:</a:t>
                      </a:r>
                      <a:r>
                        <a:rPr lang="en-US" sz="1350" b="1" baseline="0" dirty="0"/>
                        <a:t> </a:t>
                      </a:r>
                      <a:r>
                        <a:rPr lang="en-US" sz="1350" b="0" dirty="0"/>
                        <a:t> </a:t>
                      </a:r>
                      <a:r>
                        <a:rPr lang="en-US" sz="1350" dirty="0"/>
                        <a:t>Prose</a:t>
                      </a:r>
                      <a:r>
                        <a:rPr lang="en-US" sz="1350" b="0" dirty="0"/>
                        <a:t>-</a:t>
                      </a:r>
                      <a:r>
                        <a:rPr lang="en-US" sz="1350" b="1" dirty="0"/>
                        <a:t>9</a:t>
                      </a:r>
                      <a:r>
                        <a:rPr lang="en-US" sz="1350" b="0" dirty="0"/>
                        <a:t>. Madam Rides The Bus </a:t>
                      </a:r>
                    </a:p>
                    <a:p>
                      <a:pPr indent="117475"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dirty="0"/>
                        <a:t>Supplementary Reader</a:t>
                      </a:r>
                      <a:r>
                        <a:rPr lang="en-US" sz="1350" b="1" dirty="0"/>
                        <a:t>:</a:t>
                      </a:r>
                      <a:r>
                        <a:rPr lang="en-US" sz="1350" b="1" baseline="0" dirty="0"/>
                        <a:t>  </a:t>
                      </a:r>
                      <a:r>
                        <a:rPr lang="en-US" sz="1350" b="1" dirty="0"/>
                        <a:t>7</a:t>
                      </a:r>
                      <a:r>
                        <a:rPr lang="en-US" sz="1350" b="0" dirty="0"/>
                        <a:t>. The Necklace, </a:t>
                      </a:r>
                      <a:r>
                        <a:rPr lang="en-US" sz="1350" b="1" dirty="0"/>
                        <a:t>8.</a:t>
                      </a:r>
                      <a:r>
                        <a:rPr lang="en-US" sz="1350" b="0" dirty="0"/>
                        <a:t> Bholi </a:t>
                      </a:r>
                    </a:p>
                    <a:p>
                      <a:pPr indent="117475"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dirty="0"/>
                        <a:t>Grammar</a:t>
                      </a:r>
                      <a:r>
                        <a:rPr lang="en-US" sz="1350" b="1" dirty="0"/>
                        <a:t>:</a:t>
                      </a:r>
                      <a:r>
                        <a:rPr lang="en-US" sz="1350" b="1" baseline="0" dirty="0"/>
                        <a:t> </a:t>
                      </a:r>
                      <a:r>
                        <a:rPr lang="en-US" sz="1350" b="0" dirty="0"/>
                        <a:t> Active passive voice </a:t>
                      </a:r>
                    </a:p>
                    <a:p>
                      <a:pPr indent="117475"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dirty="0"/>
                        <a:t>Writing</a:t>
                      </a:r>
                      <a:r>
                        <a:rPr lang="en-US" sz="1350" b="0" dirty="0"/>
                        <a:t> </a:t>
                      </a:r>
                      <a:r>
                        <a:rPr lang="en-US" sz="1350" dirty="0"/>
                        <a:t>Skills</a:t>
                      </a:r>
                      <a:r>
                        <a:rPr lang="en-US" sz="1350" b="0" dirty="0"/>
                        <a:t>: </a:t>
                      </a:r>
                      <a:r>
                        <a:rPr lang="en-US" sz="1350" dirty="0"/>
                        <a:t> </a:t>
                      </a:r>
                      <a:r>
                        <a:rPr lang="en-US" sz="1350" b="0" dirty="0"/>
                        <a:t>Story Writing</a:t>
                      </a:r>
                      <a:endParaRPr lang="en-US" sz="1350" dirty="0"/>
                    </a:p>
                    <a:p>
                      <a:pPr marL="558800" marR="0" lvl="0" indent="-495300" algn="l" defTabSz="457200" rtl="0" eaLnBrk="1" fontAlgn="auto" latinLnBrk="0" hangingPunct="1">
                        <a:lnSpc>
                          <a:spcPct val="100000"/>
                        </a:lnSpc>
                        <a:spcBef>
                          <a:spcPts val="0"/>
                        </a:spcBef>
                        <a:spcAft>
                          <a:spcPts val="0"/>
                        </a:spcAft>
                        <a:buClrTx/>
                        <a:buSzTx/>
                        <a:buFontTx/>
                        <a:buNone/>
                        <a:defRPr sz="1400">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350" b="1" dirty="0"/>
                        <a:t> </a:t>
                      </a:r>
                      <a:endParaRPr lang="zh-CN" altLang="en-US" sz="1350" b="0" dirty="0"/>
                    </a:p>
                  </a:txBody>
                  <a:tcPr marL="0" marR="0" marT="0" marB="0" anchor="ctr" horzOverflow="overflow">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a:solidFill>
                        <a:srgbClr val="000000"/>
                      </a:solidFill>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2"/>
                  </a:ext>
                </a:extLst>
              </a:tr>
            </a:tbl>
          </a:graphicData>
        </a:graphic>
      </p:graphicFrame>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1" name="Rectangle 2"/>
          <p:cNvSpPr/>
          <p:nvPr/>
        </p:nvSpPr>
        <p:spPr>
          <a:xfrm>
            <a:off x="270583" y="298297"/>
            <a:ext cx="6310328" cy="9275196"/>
          </a:xfrm>
          <a:prstGeom prst="rect">
            <a:avLst/>
          </a:prstGeom>
          <a:ln w="76200">
            <a:solidFill>
              <a:srgbClr val="32538F"/>
            </a:solidFill>
            <a:miter/>
          </a:ln>
        </p:spPr>
        <p:txBody>
          <a:bodyPr lIns="45718" tIns="45718" rIns="45718" bIns="45718" anchor="ctr"/>
          <a:lstStyle/>
          <a:p>
            <a:pPr algn="ctr">
              <a:defRPr>
                <a:solidFill>
                  <a:srgbClr val="FFFFFF"/>
                </a:solidFill>
              </a:defRPr>
            </a:pPr>
            <a:endParaRPr/>
          </a:p>
        </p:txBody>
      </p:sp>
      <p:sp>
        <p:nvSpPr>
          <p:cNvPr id="1048612" name="TextBox 6"/>
          <p:cNvSpPr txBox="1"/>
          <p:nvPr/>
        </p:nvSpPr>
        <p:spPr>
          <a:xfrm>
            <a:off x="3212124" y="9536672"/>
            <a:ext cx="422972" cy="369328"/>
          </a:xfrm>
          <a:prstGeom prst="rect">
            <a:avLst/>
          </a:prstGeom>
          <a:ln w="12700">
            <a:miter lim="400000"/>
          </a:ln>
        </p:spPr>
        <p:txBody>
          <a:bodyPr wrap="square" lIns="45718" tIns="45718" rIns="45718" bIns="45718">
            <a:spAutoFit/>
          </a:bodyPr>
          <a:lstStyle/>
          <a:p>
            <a:r>
              <a:rPr lang="en-US" dirty="0"/>
              <a:t>8</a:t>
            </a:r>
            <a:endParaRPr dirty="0"/>
          </a:p>
        </p:txBody>
      </p:sp>
      <p:graphicFrame>
        <p:nvGraphicFramePr>
          <p:cNvPr id="4194308" name="Table 7"/>
          <p:cNvGraphicFramePr/>
          <p:nvPr>
            <p:extLst>
              <p:ext uri="{D42A27DB-BD31-4B8C-83A1-F6EECF244321}">
                <p14:modId xmlns:p14="http://schemas.microsoft.com/office/powerpoint/2010/main" val="3524199180"/>
              </p:ext>
            </p:extLst>
          </p:nvPr>
        </p:nvGraphicFramePr>
        <p:xfrm>
          <a:off x="445794" y="432436"/>
          <a:ext cx="5955632" cy="6966458"/>
        </p:xfrm>
        <a:graphic>
          <a:graphicData uri="http://schemas.openxmlformats.org/drawingml/2006/table">
            <a:tbl>
              <a:tblPr/>
              <a:tblGrid>
                <a:gridCol w="1267097">
                  <a:extLst>
                    <a:ext uri="{9D8B030D-6E8A-4147-A177-3AD203B41FA5}">
                      <a16:colId xmlns:a16="http://schemas.microsoft.com/office/drawing/2014/main" val="20000"/>
                    </a:ext>
                  </a:extLst>
                </a:gridCol>
                <a:gridCol w="4688535">
                  <a:extLst>
                    <a:ext uri="{9D8B030D-6E8A-4147-A177-3AD203B41FA5}">
                      <a16:colId xmlns:a16="http://schemas.microsoft.com/office/drawing/2014/main" val="20001"/>
                    </a:ext>
                  </a:extLst>
                </a:gridCol>
              </a:tblGrid>
              <a:tr h="1054286">
                <a:tc>
                  <a:txBody>
                    <a:bodyPr/>
                    <a:lstStyle/>
                    <a:p>
                      <a:pPr algn="ctr" defTabSz="685800">
                        <a:lnSpc>
                          <a:spcPct val="100000"/>
                        </a:lnSpc>
                        <a:defRPr sz="1800"/>
                      </a:pPr>
                      <a:endParaRPr sz="1400" b="1" dirty="0">
                        <a:latin typeface="Times New Roman" pitchFamily="18" charset="0"/>
                        <a:ea typeface="Times New Roman" pitchFamily="18" charset="0"/>
                        <a:cs typeface="Times New Roman" pitchFamily="18" charset="0"/>
                        <a:sym typeface="Times New Roman" pitchFamily="18" charset="0"/>
                      </a:endParaRP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marL="558800" marR="0" lvl="0" indent="-495300" algn="l" defTabSz="457200" rtl="0" eaLnBrk="1" fontAlgn="auto" latinLnBrk="0" hangingPunct="1">
                        <a:lnSpc>
                          <a:spcPct val="100000"/>
                        </a:lnSpc>
                        <a:spcBef>
                          <a:spcPts val="0"/>
                        </a:spcBef>
                        <a:spcAft>
                          <a:spcPts val="0"/>
                        </a:spcAft>
                        <a:buClrTx/>
                        <a:buSzTx/>
                        <a:buFontTx/>
                        <a:buNone/>
                        <a:defRPr sz="1400">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400" b="1" dirty="0"/>
                        <a:t>SEA/ELA : </a:t>
                      </a:r>
                      <a:r>
                        <a:rPr kumimoji="0" lang="en-US" sz="1400" b="1" i="0" u="none" strike="noStrike" kern="0" cap="none" spc="0" normalizeH="0" baseline="0" noProof="0" dirty="0">
                          <a:ln>
                            <a:noFill/>
                          </a:ln>
                          <a:solidFill>
                            <a:srgbClr val="000000"/>
                          </a:solidFill>
                          <a:effectLst/>
                          <a:uLnTx/>
                          <a:uFillTx/>
                          <a:latin typeface="Times New Roman" pitchFamily="18" charset="0"/>
                          <a:cs typeface="Times New Roman" pitchFamily="18" charset="0"/>
                          <a:sym typeface="Times New Roman" pitchFamily="18" charset="0"/>
                        </a:rPr>
                        <a:t>Mock Interview with </a:t>
                      </a:r>
                      <a:r>
                        <a:rPr kumimoji="0" lang="en-US" sz="1400" b="1" i="0" u="none" strike="noStrike" kern="0" cap="none" spc="0" normalizeH="0" baseline="0" noProof="0" dirty="0" err="1">
                          <a:ln>
                            <a:noFill/>
                          </a:ln>
                          <a:solidFill>
                            <a:srgbClr val="000000"/>
                          </a:solidFill>
                          <a:effectLst/>
                          <a:uLnTx/>
                          <a:uFillTx/>
                          <a:latin typeface="Times New Roman" pitchFamily="18" charset="0"/>
                          <a:cs typeface="Times New Roman" pitchFamily="18" charset="0"/>
                          <a:sym typeface="Times New Roman" pitchFamily="18" charset="0"/>
                        </a:rPr>
                        <a:t>Bholi</a:t>
                      </a:r>
                      <a:endParaRPr kumimoji="0" lang="en-US" sz="1400" b="1" i="0" u="none" strike="noStrike" kern="0" cap="none" spc="0" normalizeH="0" baseline="0" noProof="0" dirty="0">
                        <a:ln>
                          <a:noFill/>
                        </a:ln>
                        <a:solidFill>
                          <a:srgbClr val="000000"/>
                        </a:solidFill>
                        <a:effectLst/>
                        <a:uLnTx/>
                        <a:uFillTx/>
                        <a:latin typeface="Times New Roman" pitchFamily="18" charset="0"/>
                        <a:cs typeface="Times New Roman" pitchFamily="18" charset="0"/>
                        <a:sym typeface="Times New Roman" pitchFamily="18" charset="0"/>
                      </a:endParaRPr>
                    </a:p>
                    <a:p>
                      <a:pPr marL="558800" marR="0" lvl="0" indent="-495300" algn="l" defTabSz="457200" rtl="0" eaLnBrk="1" fontAlgn="auto" latinLnBrk="0" hangingPunct="1">
                        <a:lnSpc>
                          <a:spcPct val="100000"/>
                        </a:lnSpc>
                        <a:spcBef>
                          <a:spcPts val="0"/>
                        </a:spcBef>
                        <a:spcAft>
                          <a:spcPts val="0"/>
                        </a:spcAft>
                        <a:buClrTx/>
                        <a:buSzTx/>
                        <a:buFontTx/>
                        <a:buNone/>
                        <a:defRPr sz="1400">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kumimoji="0" lang="en-US" sz="1400" b="0" i="0" u="none" strike="noStrike" kern="0" cap="none" spc="0" normalizeH="0" baseline="0" noProof="0" dirty="0">
                          <a:ln>
                            <a:noFill/>
                          </a:ln>
                          <a:solidFill>
                            <a:srgbClr val="000000"/>
                          </a:solidFill>
                          <a:effectLst/>
                          <a:uLnTx/>
                          <a:uFillTx/>
                          <a:latin typeface="Times New Roman" pitchFamily="18" charset="0"/>
                          <a:cs typeface="Times New Roman" pitchFamily="18" charset="0"/>
                          <a:sym typeface="Times New Roman" pitchFamily="18" charset="0"/>
                        </a:rPr>
                        <a:t> Students will conduct a mock interview as journalists</a:t>
                      </a:r>
                    </a:p>
                    <a:p>
                      <a:pPr marL="558800" marR="0" lvl="0" indent="-495300" algn="l" defTabSz="457200" rtl="0" eaLnBrk="1" fontAlgn="auto" latinLnBrk="0" hangingPunct="1">
                        <a:lnSpc>
                          <a:spcPct val="100000"/>
                        </a:lnSpc>
                        <a:spcBef>
                          <a:spcPts val="0"/>
                        </a:spcBef>
                        <a:spcAft>
                          <a:spcPts val="0"/>
                        </a:spcAft>
                        <a:buClrTx/>
                        <a:buSzTx/>
                        <a:buFontTx/>
                        <a:buNone/>
                        <a:defRPr sz="1400">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kumimoji="0" lang="en-US" sz="1400" b="0" i="0" u="none" strike="noStrike" kern="0" cap="none" spc="0" normalizeH="0" baseline="0" noProof="0" dirty="0">
                          <a:ln>
                            <a:noFill/>
                          </a:ln>
                          <a:solidFill>
                            <a:srgbClr val="000000"/>
                          </a:solidFill>
                          <a:effectLst/>
                          <a:uLnTx/>
                          <a:uFillTx/>
                          <a:latin typeface="Times New Roman" pitchFamily="18" charset="0"/>
                          <a:cs typeface="Times New Roman" pitchFamily="18" charset="0"/>
                          <a:sym typeface="Times New Roman" pitchFamily="18" charset="0"/>
                        </a:rPr>
                        <a:t> interviewing </a:t>
                      </a:r>
                      <a:r>
                        <a:rPr kumimoji="0" lang="en-US" sz="1400" b="0" i="0" u="none" strike="noStrike" kern="0" cap="none" spc="0" normalizeH="0" baseline="0" noProof="0" dirty="0" err="1">
                          <a:ln>
                            <a:noFill/>
                          </a:ln>
                          <a:solidFill>
                            <a:srgbClr val="000000"/>
                          </a:solidFill>
                          <a:effectLst/>
                          <a:uLnTx/>
                          <a:uFillTx/>
                          <a:latin typeface="Times New Roman" pitchFamily="18" charset="0"/>
                          <a:cs typeface="Times New Roman" pitchFamily="18" charset="0"/>
                          <a:sym typeface="Times New Roman" pitchFamily="18" charset="0"/>
                        </a:rPr>
                        <a:t>Bholi</a:t>
                      </a:r>
                      <a:r>
                        <a:rPr kumimoji="0" lang="en-US" sz="1400" b="0" i="0" u="none" strike="noStrike" kern="0" cap="none" spc="0" normalizeH="0" baseline="0" noProof="0" dirty="0">
                          <a:ln>
                            <a:noFill/>
                          </a:ln>
                          <a:solidFill>
                            <a:srgbClr val="000000"/>
                          </a:solidFill>
                          <a:effectLst/>
                          <a:uLnTx/>
                          <a:uFillTx/>
                          <a:latin typeface="Times New Roman" pitchFamily="18" charset="0"/>
                          <a:cs typeface="Times New Roman" pitchFamily="18" charset="0"/>
                          <a:sym typeface="Times New Roman" pitchFamily="18" charset="0"/>
                        </a:rPr>
                        <a:t> after she stands up to the groom. </a:t>
                      </a:r>
                    </a:p>
                    <a:p>
                      <a:pPr marL="558800" marR="0" lvl="0" indent="-495300" algn="l" defTabSz="457200" rtl="0" eaLnBrk="1" fontAlgn="auto" latinLnBrk="0" hangingPunct="1">
                        <a:lnSpc>
                          <a:spcPct val="100000"/>
                        </a:lnSpc>
                        <a:spcBef>
                          <a:spcPts val="0"/>
                        </a:spcBef>
                        <a:spcAft>
                          <a:spcPts val="0"/>
                        </a:spcAft>
                        <a:buClrTx/>
                        <a:buSzTx/>
                        <a:buFontTx/>
                        <a:buNone/>
                        <a:defRPr sz="1400">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kumimoji="0" lang="en-US" altLang="zh-CN" sz="1400" b="0" i="0" u="none" strike="noStrike" kern="0" cap="none" spc="0" normalizeH="0" baseline="0" noProof="0" dirty="0">
                          <a:ln>
                            <a:noFill/>
                          </a:ln>
                          <a:solidFill>
                            <a:srgbClr val="000000"/>
                          </a:solidFill>
                          <a:effectLst/>
                          <a:uLnTx/>
                          <a:uFillTx/>
                          <a:latin typeface="Times New Roman" pitchFamily="18" charset="0"/>
                          <a:cs typeface="Times New Roman" pitchFamily="18" charset="0"/>
                          <a:sym typeface="Times New Roman" pitchFamily="18" charset="0"/>
                        </a:rPr>
                        <a:t> </a:t>
                      </a:r>
                      <a:r>
                        <a:rPr lang="en-US" altLang="zh-CN" sz="1400" b="1" dirty="0"/>
                        <a:t>Skills Developed: </a:t>
                      </a:r>
                      <a:r>
                        <a:rPr lang="en-US" altLang="zh-CN" sz="1400" b="0" dirty="0"/>
                        <a:t>Speaking, Emotional Intelligence , Critical</a:t>
                      </a:r>
                    </a:p>
                    <a:p>
                      <a:pPr marL="558800" marR="0" lvl="0" indent="-495300" algn="l" defTabSz="457200" rtl="0" eaLnBrk="1" fontAlgn="auto" latinLnBrk="0" hangingPunct="1">
                        <a:lnSpc>
                          <a:spcPct val="100000"/>
                        </a:lnSpc>
                        <a:spcBef>
                          <a:spcPts val="0"/>
                        </a:spcBef>
                        <a:spcAft>
                          <a:spcPts val="0"/>
                        </a:spcAft>
                        <a:buClrTx/>
                        <a:buSzTx/>
                        <a:buFontTx/>
                        <a:buNone/>
                        <a:defRPr sz="1400">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altLang="zh-CN" sz="1400" b="0" dirty="0"/>
                        <a:t>  Thinking, Role Playing. </a:t>
                      </a:r>
                      <a:endParaRPr lang="zh-CN" altLang="en-US" dirty="0"/>
                    </a:p>
                    <a:p>
                      <a:pPr marL="558800" indent="-495300" algn="ctr">
                        <a:lnSpc>
                          <a:spcPct val="100000"/>
                        </a:lnSpc>
                        <a:defRPr sz="1400">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400" b="1" dirty="0">
                          <a:latin typeface="Times New Roman" pitchFamily="18" charset="0"/>
                          <a:ea typeface="Times New Roman" pitchFamily="18" charset="0"/>
                          <a:cs typeface="Times New Roman" pitchFamily="18" charset="0"/>
                          <a:sym typeface="Times New Roman" pitchFamily="18" charset="0"/>
                        </a:rPr>
                        <a:t>REVISION FOR FIRST TERM EXAMS</a:t>
                      </a:r>
                      <a:endParaRPr lang="zh-CN" altLang="en-US" sz="1400" b="0" dirty="0"/>
                    </a:p>
                  </a:txBody>
                  <a:tcPr marL="0" marR="0" marT="0" marB="0" anchor="ctr" horzOverflow="overflow">
                    <a:lnL w="12700" cap="flat" cmpd="sng" algn="ctr">
                      <a:solidFill>
                        <a:srgbClr val="000000"/>
                      </a:solidFill>
                      <a:prstDash val="solid"/>
                      <a:round/>
                      <a:headEnd type="none" w="med" len="med"/>
                      <a:tailEnd type="none" w="med" len="med"/>
                    </a:lnL>
                    <a:lnR w="12700">
                      <a:solidFill>
                        <a:srgbClr val="000000"/>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802284916"/>
                  </a:ext>
                </a:extLst>
              </a:tr>
              <a:tr h="1054286">
                <a:tc>
                  <a:txBody>
                    <a:bodyPr/>
                    <a:lstStyle/>
                    <a:p>
                      <a:pPr algn="ctr" defTabSz="685800">
                        <a:lnSpc>
                          <a:spcPct val="100000"/>
                        </a:lnSpc>
                        <a:defRPr sz="1800"/>
                      </a:pPr>
                      <a:r>
                        <a:rPr lang="en-US" sz="1400" b="1" dirty="0">
                          <a:latin typeface="Times New Roman" pitchFamily="18" charset="0"/>
                          <a:ea typeface="Times New Roman" pitchFamily="18" charset="0"/>
                          <a:cs typeface="Times New Roman" pitchFamily="18" charset="0"/>
                          <a:sym typeface="Times New Roman" pitchFamily="18" charset="0"/>
                        </a:rPr>
                        <a:t>SEPTEMBER</a:t>
                      </a:r>
                      <a:endParaRPr sz="1400" b="1" dirty="0">
                        <a:latin typeface="Times New Roman" pitchFamily="18" charset="0"/>
                        <a:ea typeface="Times New Roman" pitchFamily="18" charset="0"/>
                        <a:cs typeface="Times New Roman" pitchFamily="18" charset="0"/>
                        <a:sym typeface="Times New Roman" pitchFamily="18" charset="0"/>
                      </a:endParaRP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400" dirty="0"/>
                        <a:t>  Poetry</a:t>
                      </a:r>
                      <a:r>
                        <a:rPr lang="en-US" sz="1400" b="1" dirty="0"/>
                        <a:t>:</a:t>
                      </a:r>
                      <a:r>
                        <a:rPr lang="en-US" sz="1400" b="1" baseline="0" dirty="0"/>
                        <a:t>  </a:t>
                      </a:r>
                      <a:r>
                        <a:rPr lang="en-US" sz="1400" b="1" dirty="0"/>
                        <a:t>7</a:t>
                      </a:r>
                      <a:r>
                        <a:rPr lang="en-US" sz="1400" b="0" dirty="0"/>
                        <a:t>.The Trees, </a:t>
                      </a:r>
                      <a:r>
                        <a:rPr lang="en-US" sz="1400" b="1" dirty="0"/>
                        <a:t>8</a:t>
                      </a:r>
                      <a:r>
                        <a:rPr lang="en-US" sz="1400" b="0" dirty="0"/>
                        <a:t>. Fog</a:t>
                      </a:r>
                    </a:p>
                    <a:p>
                      <a:pPr marL="558800" indent="-495300" algn="l">
                        <a:lnSpc>
                          <a:spcPct val="100000"/>
                        </a:lnSpc>
                        <a:defRPr sz="1400">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400" b="1" dirty="0"/>
                        <a:t>AIL :Breaking Barriers – Freedom Silhouette Art</a:t>
                      </a:r>
                    </a:p>
                    <a:p>
                      <a:pPr marL="558800" indent="-495300" algn="l">
                        <a:lnSpc>
                          <a:spcPct val="100000"/>
                        </a:lnSpc>
                        <a:defRPr sz="1400">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400" b="0" dirty="0"/>
                        <a:t>Students will create black silhouettes of trees, chains, walls, or</a:t>
                      </a:r>
                    </a:p>
                    <a:p>
                      <a:pPr marL="558800" indent="-495300" algn="l">
                        <a:lnSpc>
                          <a:spcPct val="100000"/>
                        </a:lnSpc>
                        <a:defRPr sz="1400">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400" b="0" dirty="0"/>
                        <a:t>other obstacles on a bright background to express breaking free,</a:t>
                      </a:r>
                    </a:p>
                    <a:p>
                      <a:pPr marL="558800" indent="-495300" algn="l">
                        <a:lnSpc>
                          <a:spcPct val="100000"/>
                        </a:lnSpc>
                        <a:defRPr sz="1400">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sz="1400" b="0" dirty="0"/>
                        <a:t>growth, and freedom, inspired by the Poem- The Trees.</a:t>
                      </a:r>
                    </a:p>
                    <a:p>
                      <a:pPr marL="558800" indent="-495300" algn="l">
                        <a:lnSpc>
                          <a:spcPct val="100000"/>
                        </a:lnSpc>
                        <a:defRPr sz="1400">
                          <a:uFill>
                            <a:solidFill>
                              <a:srgbClr val="000000"/>
                            </a:solidFill>
                          </a:uFill>
                          <a:latin typeface="Times New Roman" pitchFamily="18" charset="0"/>
                          <a:ea typeface="Times New Roman" pitchFamily="18" charset="0"/>
                          <a:cs typeface="Times New Roman" pitchFamily="18" charset="0"/>
                          <a:sym typeface="Times New Roman" pitchFamily="18" charset="0"/>
                        </a:defRPr>
                      </a:pPr>
                      <a:r>
                        <a:rPr lang="en-US" altLang="zh-CN" sz="1400" b="1" dirty="0"/>
                        <a:t>Skills Developed: </a:t>
                      </a:r>
                      <a:r>
                        <a:rPr lang="en-US" altLang="zh-CN" sz="1400" b="0" dirty="0"/>
                        <a:t>Creativity &amp; Critical Thinking </a:t>
                      </a:r>
                      <a:endParaRPr lang="en-US" sz="1400" b="1" dirty="0">
                        <a:latin typeface="Times New Roman" pitchFamily="18" charset="0"/>
                        <a:ea typeface="Times New Roman" pitchFamily="18" charset="0"/>
                        <a:cs typeface="Times New Roman" pitchFamily="18" charset="0"/>
                        <a:sym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w="12700">
                      <a:solidFill>
                        <a:srgbClr val="000000"/>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1"/>
                  </a:ext>
                </a:extLst>
              </a:tr>
              <a:tr h="2763200">
                <a:tc>
                  <a:txBody>
                    <a:bodyPr/>
                    <a:lstStyle/>
                    <a:p>
                      <a:pPr algn="ctr" defTabSz="685800">
                        <a:lnSpc>
                          <a:spcPct val="115000"/>
                        </a:lnSpc>
                        <a:defRPr sz="1800"/>
                      </a:pPr>
                      <a:r>
                        <a:rPr lang="en-US" sz="1350" b="1" dirty="0">
                          <a:latin typeface="Times New Roman" pitchFamily="18" charset="0"/>
                          <a:ea typeface="Times New Roman" pitchFamily="18" charset="0"/>
                          <a:cs typeface="Times New Roman" pitchFamily="18" charset="0"/>
                          <a:sym typeface="Times New Roman" pitchFamily="18" charset="0"/>
                        </a:rPr>
                        <a:t>OCTOBER</a:t>
                      </a:r>
                      <a:endParaRPr sz="1350" b="1" dirty="0">
                        <a:latin typeface="Times New Roman" pitchFamily="18" charset="0"/>
                        <a:ea typeface="Times New Roman" pitchFamily="18" charset="0"/>
                        <a:cs typeface="Times New Roman" pitchFamily="18" charset="0"/>
                        <a:sym typeface="Times New Roman" pitchFamily="18" charset="0"/>
                      </a:endParaRPr>
                    </a:p>
                  </a:txBody>
                  <a:tcPr marL="0" marR="0" marT="0" marB="0" anchor="ctr" horzOverflow="overflow">
                    <a:lnL w="12700">
                      <a:solidFill>
                        <a:srgbClr val="000000"/>
                      </a:solidFill>
                    </a:lnL>
                    <a:lnR w="12700">
                      <a:solidFill>
                        <a:srgbClr val="000000"/>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indent="117475"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dirty="0"/>
                        <a:t>Literature</a:t>
                      </a:r>
                      <a:r>
                        <a:rPr lang="en-US" sz="1350" b="1" dirty="0"/>
                        <a:t>:</a:t>
                      </a:r>
                      <a:r>
                        <a:rPr lang="en-US" sz="1350" b="1" baseline="0" dirty="0"/>
                        <a:t>  </a:t>
                      </a:r>
                      <a:r>
                        <a:rPr lang="en-US" sz="1350" dirty="0"/>
                        <a:t>Prose</a:t>
                      </a:r>
                      <a:r>
                        <a:rPr lang="en-US" sz="1350" b="0" dirty="0"/>
                        <a:t>-</a:t>
                      </a:r>
                      <a:r>
                        <a:rPr lang="en-US" sz="1350" b="1" dirty="0"/>
                        <a:t>10. </a:t>
                      </a:r>
                      <a:r>
                        <a:rPr lang="en-US" sz="1350" b="0" dirty="0"/>
                        <a:t>Sermon at Benares, </a:t>
                      </a:r>
                      <a:r>
                        <a:rPr lang="en-US" sz="1350" b="1" dirty="0"/>
                        <a:t>11. </a:t>
                      </a:r>
                      <a:r>
                        <a:rPr lang="en-US" sz="1350" b="0" dirty="0"/>
                        <a:t>The Proposal,  </a:t>
                      </a:r>
                    </a:p>
                    <a:p>
                      <a:pPr indent="117475"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dirty="0"/>
                        <a:t>Poetry </a:t>
                      </a:r>
                      <a:r>
                        <a:rPr lang="en-US" sz="1350" b="1" dirty="0"/>
                        <a:t>:</a:t>
                      </a:r>
                      <a:r>
                        <a:rPr lang="en-US" sz="1350" b="1" baseline="0" dirty="0"/>
                        <a:t>  </a:t>
                      </a:r>
                      <a:r>
                        <a:rPr lang="en-US" sz="1350" b="1" dirty="0"/>
                        <a:t>9</a:t>
                      </a:r>
                      <a:r>
                        <a:rPr lang="en-US" sz="1350" b="0" dirty="0"/>
                        <a:t>. The Tale of Custard The Dragon ,</a:t>
                      </a:r>
                    </a:p>
                    <a:p>
                      <a:pPr indent="117475" algn="l" defTabSz="685800">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sz="1350" b="1" dirty="0"/>
                        <a:t>10. </a:t>
                      </a:r>
                      <a:r>
                        <a:rPr lang="en-US" sz="1350" dirty="0"/>
                        <a:t>For Anne Gregory</a:t>
                      </a:r>
                    </a:p>
                    <a:p>
                      <a:pPr indent="117475"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dirty="0"/>
                        <a:t>Supplementary Reader</a:t>
                      </a:r>
                      <a:r>
                        <a:rPr lang="en-US" sz="1350" b="1" dirty="0"/>
                        <a:t>:</a:t>
                      </a:r>
                      <a:r>
                        <a:rPr lang="en-US" sz="1350" b="1" baseline="0" dirty="0"/>
                        <a:t>  </a:t>
                      </a:r>
                      <a:r>
                        <a:rPr lang="en-US" sz="1350" dirty="0"/>
                        <a:t>10. </a:t>
                      </a:r>
                      <a:r>
                        <a:rPr lang="en-US" sz="1350" b="0" dirty="0"/>
                        <a:t>The Book that saved the Earth.</a:t>
                      </a:r>
                    </a:p>
                    <a:p>
                      <a:pPr indent="117475"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dirty="0"/>
                        <a:t>Grammar : </a:t>
                      </a:r>
                      <a:r>
                        <a:rPr lang="en-US" sz="1350" b="0" dirty="0"/>
                        <a:t>Integrated Grammar </a:t>
                      </a:r>
                    </a:p>
                    <a:p>
                      <a:pPr indent="117475"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dirty="0"/>
                        <a:t>Writing Skills: </a:t>
                      </a:r>
                      <a:r>
                        <a:rPr lang="en-US" sz="1350" b="0" dirty="0"/>
                        <a:t>Enquiry Letters</a:t>
                      </a:r>
                      <a:endParaRPr lang="en-US" sz="1350" b="1" dirty="0"/>
                    </a:p>
                    <a:p>
                      <a:pPr indent="117475"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200" b="1" dirty="0"/>
                        <a:t>SEA/ELA </a:t>
                      </a:r>
                      <a:r>
                        <a:rPr lang="en-US" sz="1350" b="1" dirty="0"/>
                        <a:t> : Connect to Literature</a:t>
                      </a:r>
                    </a:p>
                    <a:p>
                      <a:pPr marL="112713" indent="4763"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b="0" dirty="0"/>
                        <a:t>Reflecting from the lesson “Sermon at Benares”-</a:t>
                      </a:r>
                      <a:r>
                        <a:rPr lang="en-US" sz="1350" b="0" baseline="0" dirty="0"/>
                        <a:t> </a:t>
                      </a:r>
                      <a:r>
                        <a:rPr lang="en-US" sz="1350" b="0" dirty="0"/>
                        <a:t>Students will</a:t>
                      </a:r>
                      <a:r>
                        <a:rPr lang="en-US" sz="1350" b="0" baseline="0" dirty="0"/>
                        <a:t> </a:t>
                      </a:r>
                      <a:r>
                        <a:rPr lang="en-US" sz="1350" b="0" dirty="0"/>
                        <a:t>find and discuss another story, poem, or incident they’ve</a:t>
                      </a:r>
                      <a:r>
                        <a:rPr lang="en-US" sz="1350" b="0" baseline="0" dirty="0"/>
                        <a:t> </a:t>
                      </a:r>
                      <a:r>
                        <a:rPr lang="en-US" sz="1350" b="0" dirty="0"/>
                        <a:t>read that shows how fear or desire affected someone’s life.</a:t>
                      </a:r>
                    </a:p>
                    <a:p>
                      <a:pPr indent="117475"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altLang="zh-CN" sz="1350" b="1" dirty="0"/>
                        <a:t>AIL :Character in Motion – Freeze Frame Art </a:t>
                      </a:r>
                    </a:p>
                    <a:p>
                      <a:pPr marL="0" indent="14400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altLang="zh-CN" sz="1350" b="0" dirty="0"/>
                        <a:t>Students will  draw or create paper puppets of the main characters  </a:t>
                      </a:r>
                    </a:p>
                    <a:p>
                      <a:pPr marL="0" indent="14400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altLang="zh-CN" sz="1350" b="0" dirty="0"/>
                        <a:t>(Lomov, Natalya, and Chubukov) showing their emotions and </a:t>
                      </a:r>
                    </a:p>
                    <a:p>
                      <a:pPr marL="0" indent="14400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altLang="zh-CN" sz="1350" b="0" dirty="0"/>
                        <a:t>conflicts during the proposal scene. They can exaggerate </a:t>
                      </a:r>
                    </a:p>
                    <a:p>
                      <a:pPr marL="0" indent="14400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altLang="zh-CN" sz="1350" b="0" dirty="0"/>
                        <a:t>expressions to reflect humor and tension.</a:t>
                      </a:r>
                    </a:p>
                    <a:p>
                      <a:pPr marL="0" indent="14400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altLang="zh-CN" sz="1350" b="1" dirty="0"/>
                        <a:t>Skills Developed:</a:t>
                      </a:r>
                      <a:r>
                        <a:rPr lang="en-US" altLang="zh-CN" sz="1350" b="1" baseline="0" dirty="0"/>
                        <a:t> </a:t>
                      </a:r>
                      <a:r>
                        <a:rPr lang="en-US" altLang="zh-CN" sz="1350" b="0" dirty="0"/>
                        <a:t>Visual Storytelling Skill, Artistic Skills, </a:t>
                      </a:r>
                    </a:p>
                    <a:p>
                      <a:pPr marL="0" indent="14400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altLang="zh-CN" sz="1350" b="0" dirty="0"/>
                        <a:t>Critical Thinking. </a:t>
                      </a:r>
                      <a:endParaRPr lang="zh-CN" altLang="en-US" dirty="0"/>
                    </a:p>
                  </a:txBody>
                  <a:tcPr marL="0" marR="0" marT="0" marB="0" anchor="ctr" horzOverflow="overflow">
                    <a:lnL w="12700">
                      <a:solidFill>
                        <a:srgbClr val="000000"/>
                      </a:solidFill>
                    </a:lnL>
                    <a:lnR w="12700">
                      <a:solidFill>
                        <a:srgbClr val="000000"/>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2"/>
                  </a:ext>
                </a:extLst>
              </a:tr>
              <a:tr h="374125">
                <a:tc>
                  <a:txBody>
                    <a:bodyPr/>
                    <a:lstStyle/>
                    <a:p>
                      <a:pPr algn="ctr">
                        <a:lnSpc>
                          <a:spcPct val="115000"/>
                        </a:lnSpc>
                        <a:spcAft>
                          <a:spcPts val="0"/>
                        </a:spcAft>
                      </a:pPr>
                      <a:r>
                        <a:rPr lang="en-GB" sz="1350" b="1" dirty="0">
                          <a:latin typeface="Times New Roman" pitchFamily="18" charset="0"/>
                          <a:cs typeface="Times New Roman" pitchFamily="18" charset="0"/>
                        </a:rPr>
                        <a:t>NOVEMBER-</a:t>
                      </a:r>
                      <a:r>
                        <a:rPr lang="en-GB" sz="1350" b="1" baseline="0" dirty="0">
                          <a:latin typeface="Times New Roman" pitchFamily="18" charset="0"/>
                          <a:cs typeface="Times New Roman" pitchFamily="18" charset="0"/>
                        </a:rPr>
                        <a:t> FEBRUARY</a:t>
                      </a:r>
                      <a:endParaRPr lang="en-GB" sz="1350" b="1" dirty="0">
                        <a:latin typeface="Times New Roman" pitchFamily="18" charset="0"/>
                        <a:ea typeface="Calibri"/>
                        <a:cs typeface="Times New Roman" pitchFamily="18" charset="0"/>
                      </a:endParaRPr>
                    </a:p>
                  </a:txBody>
                  <a:tcPr marL="68580" marR="68580" marT="0" marB="0" anchor="ctr">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marL="0" marR="0" indent="0" algn="l" defTabSz="685800" rtl="0" eaLnBrk="1" fontAlgn="auto" latinLnBrk="0" hangingPunct="1">
                        <a:lnSpc>
                          <a:spcPct val="115000"/>
                        </a:lnSpc>
                        <a:spcBef>
                          <a:spcPts val="0"/>
                        </a:spcBef>
                        <a:spcAft>
                          <a:spcPts val="0"/>
                        </a:spcAft>
                        <a:buClrTx/>
                        <a:buSzTx/>
                        <a:buFontTx/>
                        <a:buNone/>
                      </a:pPr>
                      <a:r>
                        <a:rPr lang="en-US" sz="1350" b="1" kern="1200" dirty="0">
                          <a:latin typeface="Times New Roman" pitchFamily="18" charset="0"/>
                          <a:cs typeface="Times New Roman" pitchFamily="18" charset="0"/>
                        </a:rPr>
                        <a:t>DOUBT CLASSES,</a:t>
                      </a:r>
                      <a:r>
                        <a:rPr lang="en-GB" sz="1350" b="1" dirty="0">
                          <a:latin typeface="Times New Roman" pitchFamily="18" charset="0"/>
                          <a:ea typeface="Calibri"/>
                          <a:cs typeface="Times New Roman" pitchFamily="18" charset="0"/>
                        </a:rPr>
                        <a:t> </a:t>
                      </a:r>
                      <a:r>
                        <a:rPr lang="en-US" sz="1350" b="1" kern="1200" dirty="0">
                          <a:latin typeface="Times New Roman" pitchFamily="18" charset="0"/>
                          <a:cs typeface="Times New Roman" pitchFamily="18" charset="0"/>
                        </a:rPr>
                        <a:t>PRACTICE PAPERS  &amp;  REVISION FOR PREBOARD &amp; BOARD EXAMS</a:t>
                      </a:r>
                    </a:p>
                  </a:txBody>
                  <a:tcPr marL="68580" marR="68580" marT="0" marB="0" anchor="ctr">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0003"/>
                  </a:ext>
                </a:extLst>
              </a:tr>
              <a:tr h="374125">
                <a:tc gridSpan="2">
                  <a:txBody>
                    <a:bodyPr/>
                    <a:lstStyle/>
                    <a:p>
                      <a:pPr algn="ctr">
                        <a:lnSpc>
                          <a:spcPct val="115000"/>
                        </a:lnSpc>
                        <a:spcAft>
                          <a:spcPts val="0"/>
                        </a:spcAft>
                      </a:pPr>
                      <a:r>
                        <a:rPr lang="en-US" sz="1350" b="1" dirty="0">
                          <a:latin typeface="Times New Roman" pitchFamily="18" charset="0"/>
                          <a:ea typeface="Calibri"/>
                          <a:cs typeface="Times New Roman" pitchFamily="18" charset="0"/>
                        </a:rPr>
                        <a:t>Discussion of MCQ Assignments will be taken parallel to the chapters every month.</a:t>
                      </a:r>
                      <a:endParaRPr lang="en-GB" sz="1350" b="1" dirty="0">
                        <a:latin typeface="Times New Roman" pitchFamily="18" charset="0"/>
                        <a:ea typeface="Calibri"/>
                        <a:cs typeface="Times New Roman" pitchFamily="18" charset="0"/>
                      </a:endParaRPr>
                    </a:p>
                  </a:txBody>
                  <a:tcPr marL="68580" marR="68580" marT="0" marB="0" anchor="ctr">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headEnd type="none" w="med" len="med"/>
                      <a:tailEnd type="none" w="med" len="med"/>
                    </a:lnT>
                    <a:lnB w="12700">
                      <a:solidFill>
                        <a:srgbClr val="000000"/>
                      </a:solidFill>
                      <a:headEnd type="none" w="med" len="med"/>
                      <a:tailEnd type="none" w="med" len="med"/>
                    </a:lnB>
                    <a:solidFill>
                      <a:schemeClr val="accent6">
                        <a:lumMod val="60000"/>
                        <a:lumOff val="40000"/>
                      </a:schemeClr>
                    </a:solidFill>
                  </a:tcPr>
                </a:tc>
                <a:tc hMerge="1">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a:solidFill>
                        <a:srgbClr val="000000"/>
                      </a:solidFill>
                      <a:headEnd type="none" w="med" len="med"/>
                      <a:tailEnd type="none" w="med" len="med"/>
                    </a:lnT>
                    <a:lnB w="12700">
                      <a:solidFill>
                        <a:srgbClr val="000000"/>
                      </a:solidFill>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pic>
        <p:nvPicPr>
          <p:cNvPr id="4" name="Picture 3">
            <a:extLst>
              <a:ext uri="{FF2B5EF4-FFF2-40B4-BE49-F238E27FC236}">
                <a16:creationId xmlns:a16="http://schemas.microsoft.com/office/drawing/2014/main" id="{0479A94A-D224-422F-85DC-F79C67D7C9F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946" t="6097" r="4039" b="27393"/>
          <a:stretch/>
        </p:blipFill>
        <p:spPr>
          <a:xfrm>
            <a:off x="1393634" y="7334434"/>
            <a:ext cx="4059951" cy="2139130"/>
          </a:xfrm>
          <a:prstGeom prst="rect">
            <a:avLst/>
          </a:prstGeom>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1" name="Rectangle 2"/>
          <p:cNvSpPr/>
          <p:nvPr/>
        </p:nvSpPr>
        <p:spPr>
          <a:xfrm>
            <a:off x="270583" y="298297"/>
            <a:ext cx="6310328" cy="9275196"/>
          </a:xfrm>
          <a:prstGeom prst="rect">
            <a:avLst/>
          </a:prstGeom>
          <a:ln w="76200">
            <a:solidFill>
              <a:srgbClr val="32538F"/>
            </a:solidFill>
            <a:miter/>
          </a:ln>
        </p:spPr>
        <p:txBody>
          <a:bodyPr lIns="45718" tIns="45718" rIns="45718" bIns="45718" anchor="ctr"/>
          <a:lstStyle/>
          <a:p>
            <a:pPr algn="ctr">
              <a:defRPr>
                <a:solidFill>
                  <a:srgbClr val="FFFFFF"/>
                </a:solidFill>
              </a:defRPr>
            </a:pPr>
            <a:endParaRPr/>
          </a:p>
        </p:txBody>
      </p:sp>
      <p:sp>
        <p:nvSpPr>
          <p:cNvPr id="1048612" name="TextBox 6"/>
          <p:cNvSpPr txBox="1"/>
          <p:nvPr/>
        </p:nvSpPr>
        <p:spPr>
          <a:xfrm>
            <a:off x="3212124" y="9536672"/>
            <a:ext cx="422972" cy="369328"/>
          </a:xfrm>
          <a:prstGeom prst="rect">
            <a:avLst/>
          </a:prstGeom>
          <a:ln w="12700">
            <a:miter lim="400000"/>
          </a:ln>
        </p:spPr>
        <p:txBody>
          <a:bodyPr wrap="square" lIns="45718" tIns="45718" rIns="45718" bIns="45718">
            <a:spAutoFit/>
          </a:bodyPr>
          <a:lstStyle/>
          <a:p>
            <a:r>
              <a:rPr lang="en-US" dirty="0"/>
              <a:t>9</a:t>
            </a:r>
            <a:endParaRPr dirty="0"/>
          </a:p>
        </p:txBody>
      </p:sp>
      <p:graphicFrame>
        <p:nvGraphicFramePr>
          <p:cNvPr id="2" name="Table 1"/>
          <p:cNvGraphicFramePr>
            <a:graphicFrameLocks noGrp="1"/>
          </p:cNvGraphicFramePr>
          <p:nvPr>
            <p:extLst>
              <p:ext uri="{D42A27DB-BD31-4B8C-83A1-F6EECF244321}">
                <p14:modId xmlns:p14="http://schemas.microsoft.com/office/powerpoint/2010/main" val="3045731434"/>
              </p:ext>
            </p:extLst>
          </p:nvPr>
        </p:nvGraphicFramePr>
        <p:xfrm>
          <a:off x="445279" y="454756"/>
          <a:ext cx="5956661" cy="9094026"/>
        </p:xfrm>
        <a:graphic>
          <a:graphicData uri="http://schemas.openxmlformats.org/drawingml/2006/table">
            <a:tbl>
              <a:tblPr/>
              <a:tblGrid>
                <a:gridCol w="1171719">
                  <a:extLst>
                    <a:ext uri="{9D8B030D-6E8A-4147-A177-3AD203B41FA5}">
                      <a16:colId xmlns:a16="http://schemas.microsoft.com/office/drawing/2014/main" val="20000"/>
                    </a:ext>
                  </a:extLst>
                </a:gridCol>
                <a:gridCol w="4784942">
                  <a:extLst>
                    <a:ext uri="{9D8B030D-6E8A-4147-A177-3AD203B41FA5}">
                      <a16:colId xmlns:a16="http://schemas.microsoft.com/office/drawing/2014/main" val="20001"/>
                    </a:ext>
                  </a:extLst>
                </a:gridCol>
              </a:tblGrid>
              <a:tr h="413266">
                <a:tc>
                  <a:txBody>
                    <a:bodyPr/>
                    <a:lstStyle/>
                    <a:p>
                      <a:pPr algn="ctr">
                        <a:lnSpc>
                          <a:spcPct val="115000"/>
                        </a:lnSpc>
                        <a:defRPr sz="1400" b="1">
                          <a:latin typeface="+mn-lt"/>
                          <a:ea typeface="+mn-ea"/>
                          <a:cs typeface="+mn-cs"/>
                          <a:sym typeface="Helvetica"/>
                        </a:defRPr>
                      </a:pPr>
                      <a:r>
                        <a:rPr sz="1350" dirty="0">
                          <a:latin typeface="Nirmala UI" pitchFamily="34" charset="0"/>
                          <a:ea typeface="Nirmala UI" pitchFamily="34" charset="0"/>
                          <a:cs typeface="Nirmala UI" pitchFamily="34" charset="0"/>
                        </a:rPr>
                        <a:t>MONTH/</a:t>
                      </a:r>
                    </a:p>
                    <a:p>
                      <a:pPr algn="ctr">
                        <a:lnSpc>
                          <a:spcPct val="115000"/>
                        </a:lnSpc>
                        <a:defRPr sz="1400" b="1">
                          <a:latin typeface="+mn-lt"/>
                          <a:ea typeface="+mn-ea"/>
                          <a:cs typeface="+mn-cs"/>
                          <a:sym typeface="Helvetica"/>
                        </a:defRPr>
                      </a:pPr>
                      <a:r>
                        <a:rPr sz="1350" dirty="0">
                          <a:latin typeface="Nirmala UI" pitchFamily="34" charset="0"/>
                          <a:ea typeface="Nirmala UI" pitchFamily="34" charset="0"/>
                          <a:cs typeface="Nirmala UI" pitchFamily="34" charset="0"/>
                        </a:rPr>
                        <a:t>SUBJECT</a:t>
                      </a:r>
                    </a:p>
                  </a:txBody>
                  <a:tcPr marL="0" marR="0" marT="0" marB="0" horzOverflow="overflow">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algn="ctr">
                        <a:defRPr sz="1400" b="1">
                          <a:latin typeface="Times New Roman" pitchFamily="18" charset="0"/>
                          <a:ea typeface="Times New Roman" pitchFamily="18" charset="0"/>
                          <a:cs typeface="Times New Roman" pitchFamily="18" charset="0"/>
                          <a:sym typeface="Times New Roman" pitchFamily="18" charset="0"/>
                        </a:defRPr>
                      </a:pPr>
                      <a:r>
                        <a:rPr sz="1350" dirty="0" err="1">
                          <a:latin typeface="Nirmala UI" pitchFamily="34" charset="0"/>
                          <a:ea typeface="Nirmala UI" pitchFamily="34" charset="0"/>
                          <a:cs typeface="Nirmala UI" pitchFamily="34" charset="0"/>
                        </a:rPr>
                        <a:t>हिंदी</a:t>
                      </a:r>
                      <a:r>
                        <a:rPr sz="1350" dirty="0">
                          <a:latin typeface="Nirmala UI" pitchFamily="34" charset="0"/>
                          <a:ea typeface="Nirmala UI" pitchFamily="34" charset="0"/>
                          <a:cs typeface="Nirmala UI" pitchFamily="34" charset="0"/>
                        </a:rPr>
                        <a:t> - </a:t>
                      </a:r>
                      <a:r>
                        <a:rPr sz="1350" dirty="0" err="1">
                          <a:latin typeface="Nirmala UI" pitchFamily="34" charset="0"/>
                          <a:ea typeface="Nirmala UI" pitchFamily="34" charset="0"/>
                          <a:cs typeface="Nirmala UI" pitchFamily="34" charset="0"/>
                        </a:rPr>
                        <a:t>पाठ्य</a:t>
                      </a:r>
                      <a:r>
                        <a:rPr sz="1350" dirty="0">
                          <a:latin typeface="Nirmala UI" pitchFamily="34" charset="0"/>
                          <a:ea typeface="Nirmala UI" pitchFamily="34" charset="0"/>
                          <a:cs typeface="Nirmala UI" pitchFamily="34" charset="0"/>
                        </a:rPr>
                        <a:t> </a:t>
                      </a:r>
                      <a:r>
                        <a:rPr sz="1350" dirty="0" err="1">
                          <a:latin typeface="Nirmala UI" pitchFamily="34" charset="0"/>
                          <a:ea typeface="Nirmala UI" pitchFamily="34" charset="0"/>
                          <a:cs typeface="Nirmala UI" pitchFamily="34" charset="0"/>
                        </a:rPr>
                        <a:t>पुस्तक</a:t>
                      </a:r>
                      <a:r>
                        <a:rPr sz="1350" dirty="0">
                          <a:latin typeface="Nirmala UI" pitchFamily="34" charset="0"/>
                          <a:ea typeface="Nirmala UI" pitchFamily="34" charset="0"/>
                          <a:cs typeface="Nirmala UI" pitchFamily="34" charset="0"/>
                        </a:rPr>
                        <a:t> </a:t>
                      </a:r>
                    </a:p>
                    <a:p>
                      <a:pPr algn="ctr">
                        <a:defRPr sz="1400" b="1">
                          <a:latin typeface="Times New Roman" pitchFamily="18" charset="0"/>
                          <a:ea typeface="Times New Roman" pitchFamily="18" charset="0"/>
                          <a:cs typeface="Times New Roman" pitchFamily="18" charset="0"/>
                          <a:sym typeface="Times New Roman" pitchFamily="18" charset="0"/>
                        </a:defRPr>
                      </a:pPr>
                      <a:r>
                        <a:rPr sz="1350" dirty="0" err="1">
                          <a:latin typeface="Nirmala UI" pitchFamily="34" charset="0"/>
                          <a:ea typeface="Nirmala UI" pitchFamily="34" charset="0"/>
                          <a:cs typeface="Nirmala UI" pitchFamily="34" charset="0"/>
                        </a:rPr>
                        <a:t>कोर्स</a:t>
                      </a:r>
                      <a:r>
                        <a:rPr sz="1350" dirty="0">
                          <a:latin typeface="Nirmala UI" pitchFamily="34" charset="0"/>
                          <a:ea typeface="Nirmala UI" pitchFamily="34" charset="0"/>
                          <a:cs typeface="Nirmala UI" pitchFamily="34" charset="0"/>
                        </a:rPr>
                        <a:t>-A (002)</a:t>
                      </a:r>
                    </a:p>
                  </a:txBody>
                  <a:tcPr marL="0" marR="0" marT="0" marB="0" anchor="ctr" horzOverflow="overflow">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0000"/>
                  </a:ext>
                </a:extLst>
              </a:tr>
              <a:tr h="3378896">
                <a:tc>
                  <a:txBody>
                    <a:bodyPr/>
                    <a:lstStyle/>
                    <a:p>
                      <a:pPr algn="ctr">
                        <a:lnSpc>
                          <a:spcPct val="115000"/>
                        </a:lnSpc>
                        <a:defRPr sz="1800"/>
                      </a:pPr>
                      <a:r>
                        <a:rPr sz="1350" b="1" dirty="0" err="1">
                          <a:latin typeface="Nirmala UI" panose="020B0502040204020203" pitchFamily="34" charset="0"/>
                          <a:ea typeface="Nirmala UI" panose="020B0502040204020203" pitchFamily="34" charset="0"/>
                          <a:cs typeface="Nirmala UI" panose="020B0502040204020203" pitchFamily="34" charset="0"/>
                          <a:sym typeface="Times New Roman"/>
                        </a:rPr>
                        <a:t>मार्च</a:t>
                      </a:r>
                      <a:r>
                        <a:rPr sz="1350" b="1" dirty="0">
                          <a:latin typeface="Nirmala UI" panose="020B0502040204020203" pitchFamily="34" charset="0"/>
                          <a:ea typeface="Nirmala UI" panose="020B0502040204020203" pitchFamily="34" charset="0"/>
                          <a:cs typeface="Nirmala UI" panose="020B0502040204020203" pitchFamily="34" charset="0"/>
                          <a:sym typeface="Times New Roman"/>
                        </a:rPr>
                        <a:t> </a:t>
                      </a:r>
                    </a:p>
                  </a:txBody>
                  <a:tcPr marL="0" marR="0" marT="0" marB="0" anchor="ctr" horzOverflow="overflow">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marL="0" indent="165100" algn="l" defTabSz="685800">
                        <a:lnSpc>
                          <a:spcPct val="100000"/>
                        </a:lnSpc>
                        <a:defRPr sz="1400" b="1">
                          <a:latin typeface="+mn-lt"/>
                          <a:ea typeface="+mn-ea"/>
                          <a:cs typeface="+mn-cs"/>
                          <a:sym typeface="Helvetica"/>
                        </a:defRPr>
                      </a:pPr>
                      <a:r>
                        <a:rPr sz="1350" dirty="0" err="1">
                          <a:latin typeface="Nirmala UI" panose="020B0502040204020203" pitchFamily="34" charset="0"/>
                          <a:ea typeface="Nirmala UI" panose="020B0502040204020203" pitchFamily="34" charset="0"/>
                          <a:cs typeface="Nirmala UI" panose="020B0502040204020203" pitchFamily="34" charset="0"/>
                        </a:rPr>
                        <a:t>क्षितिज</a:t>
                      </a:r>
                      <a:r>
                        <a:rPr sz="1350" b="0" dirty="0">
                          <a:latin typeface="Nirmala UI" panose="020B0502040204020203" pitchFamily="34" charset="0"/>
                          <a:ea typeface="Nirmala UI" panose="020B0502040204020203" pitchFamily="34" charset="0"/>
                          <a:cs typeface="Nirmala UI" panose="020B0502040204020203" pitchFamily="34" charset="0"/>
                        </a:rPr>
                        <a:t> </a:t>
                      </a:r>
                      <a:r>
                        <a:rPr sz="1350" dirty="0" err="1">
                          <a:latin typeface="Nirmala UI" panose="020B0502040204020203" pitchFamily="34" charset="0"/>
                          <a:ea typeface="Nirmala UI" panose="020B0502040204020203" pitchFamily="34" charset="0"/>
                          <a:cs typeface="Nirmala UI" panose="020B0502040204020203" pitchFamily="34" charset="0"/>
                        </a:rPr>
                        <a:t>गद्य</a:t>
                      </a:r>
                      <a:r>
                        <a:rPr sz="1350" dirty="0">
                          <a:latin typeface="Nirmala UI" panose="020B0502040204020203" pitchFamily="34" charset="0"/>
                          <a:ea typeface="Nirmala UI" panose="020B0502040204020203" pitchFamily="34" charset="0"/>
                          <a:cs typeface="Nirmala UI" panose="020B0502040204020203" pitchFamily="34" charset="0"/>
                        </a:rPr>
                        <a:t> </a:t>
                      </a:r>
                      <a:r>
                        <a:rPr sz="1350" dirty="0" err="1">
                          <a:latin typeface="Nirmala UI" panose="020B0502040204020203" pitchFamily="34" charset="0"/>
                          <a:ea typeface="Nirmala UI" panose="020B0502040204020203" pitchFamily="34" charset="0"/>
                          <a:cs typeface="Nirmala UI" panose="020B0502040204020203" pitchFamily="34" charset="0"/>
                        </a:rPr>
                        <a:t>खंड</a:t>
                      </a:r>
                      <a:r>
                        <a:rPr sz="1350" dirty="0">
                          <a:latin typeface="Nirmala UI" panose="020B0502040204020203" pitchFamily="34" charset="0"/>
                          <a:ea typeface="Nirmala UI" panose="020B0502040204020203" pitchFamily="34" charset="0"/>
                          <a:cs typeface="Nirmala UI" panose="020B0502040204020203" pitchFamily="34" charset="0"/>
                        </a:rPr>
                        <a:t> </a:t>
                      </a:r>
                      <a:r>
                        <a:rPr lang="en-US" sz="1350" b="1" dirty="0">
                          <a:latin typeface="Nirmala UI" panose="020B0502040204020203" pitchFamily="34" charset="0"/>
                          <a:ea typeface="Nirmala UI" panose="020B0502040204020203" pitchFamily="34" charset="0"/>
                          <a:cs typeface="Nirmala UI" panose="020B0502040204020203" pitchFamily="34" charset="0"/>
                        </a:rPr>
                        <a:t>:</a:t>
                      </a:r>
                      <a:r>
                        <a:rPr sz="1350" b="1" dirty="0">
                          <a:latin typeface="Nirmala UI" panose="020B0502040204020203" pitchFamily="34" charset="0"/>
                          <a:ea typeface="Nirmala UI" panose="020B0502040204020203" pitchFamily="34" charset="0"/>
                          <a:cs typeface="Nirmala UI" panose="020B0502040204020203" pitchFamily="34" charset="0"/>
                        </a:rPr>
                        <a:t>पाठ-10 </a:t>
                      </a:r>
                      <a:r>
                        <a:rPr sz="1350" b="0" dirty="0" err="1">
                          <a:latin typeface="Nirmala UI" panose="020B0502040204020203" pitchFamily="34" charset="0"/>
                          <a:ea typeface="Nirmala UI" panose="020B0502040204020203" pitchFamily="34" charset="0"/>
                          <a:cs typeface="Nirmala UI" panose="020B0502040204020203" pitchFamily="34" charset="0"/>
                        </a:rPr>
                        <a:t>नेताजी</a:t>
                      </a:r>
                      <a:r>
                        <a:rPr sz="1350" b="0" dirty="0">
                          <a:latin typeface="Nirmala UI" panose="020B0502040204020203" pitchFamily="34" charset="0"/>
                          <a:ea typeface="Nirmala UI" panose="020B0502040204020203" pitchFamily="34" charset="0"/>
                          <a:cs typeface="Nirmala UI" panose="020B0502040204020203" pitchFamily="34" charset="0"/>
                        </a:rPr>
                        <a:t> </a:t>
                      </a:r>
                      <a:r>
                        <a:rPr sz="1350" b="0" dirty="0" err="1">
                          <a:latin typeface="Nirmala UI" panose="020B0502040204020203" pitchFamily="34" charset="0"/>
                          <a:ea typeface="Nirmala UI" panose="020B0502040204020203" pitchFamily="34" charset="0"/>
                          <a:cs typeface="Nirmala UI" panose="020B0502040204020203" pitchFamily="34" charset="0"/>
                        </a:rPr>
                        <a:t>का</a:t>
                      </a:r>
                      <a:r>
                        <a:rPr sz="1350" b="0" dirty="0">
                          <a:latin typeface="Nirmala UI" panose="020B0502040204020203" pitchFamily="34" charset="0"/>
                          <a:ea typeface="Nirmala UI" panose="020B0502040204020203" pitchFamily="34" charset="0"/>
                          <a:cs typeface="Nirmala UI" panose="020B0502040204020203" pitchFamily="34" charset="0"/>
                        </a:rPr>
                        <a:t> </a:t>
                      </a:r>
                      <a:r>
                        <a:rPr sz="1350" b="0" dirty="0" err="1">
                          <a:latin typeface="Nirmala UI" panose="020B0502040204020203" pitchFamily="34" charset="0"/>
                          <a:ea typeface="Nirmala UI" panose="020B0502040204020203" pitchFamily="34" charset="0"/>
                          <a:cs typeface="Nirmala UI" panose="020B0502040204020203" pitchFamily="34" charset="0"/>
                        </a:rPr>
                        <a:t>चश्मा</a:t>
                      </a:r>
                      <a:r>
                        <a:rPr sz="1350" b="0" dirty="0">
                          <a:latin typeface="Nirmala UI" panose="020B0502040204020203" pitchFamily="34" charset="0"/>
                          <a:ea typeface="Nirmala UI" panose="020B0502040204020203" pitchFamily="34" charset="0"/>
                          <a:cs typeface="Nirmala UI" panose="020B0502040204020203" pitchFamily="34" charset="0"/>
                        </a:rPr>
                        <a:t> </a:t>
                      </a:r>
                    </a:p>
                    <a:p>
                      <a:pPr marL="0" indent="165100" algn="l" defTabSz="685800">
                        <a:lnSpc>
                          <a:spcPct val="100000"/>
                        </a:lnSpc>
                        <a:defRPr sz="1400" b="1">
                          <a:latin typeface="+mn-lt"/>
                          <a:ea typeface="+mn-ea"/>
                          <a:cs typeface="+mn-cs"/>
                          <a:sym typeface="Helvetica"/>
                        </a:defRPr>
                      </a:pPr>
                      <a:r>
                        <a:rPr sz="1350" dirty="0" err="1">
                          <a:latin typeface="Nirmala UI" panose="020B0502040204020203" pitchFamily="34" charset="0"/>
                          <a:ea typeface="Nirmala UI" panose="020B0502040204020203" pitchFamily="34" charset="0"/>
                          <a:cs typeface="Nirmala UI" panose="020B0502040204020203" pitchFamily="34" charset="0"/>
                        </a:rPr>
                        <a:t>पद्य-खंड</a:t>
                      </a:r>
                      <a:r>
                        <a:rPr sz="1350" b="0" dirty="0">
                          <a:latin typeface="Nirmala UI" panose="020B0502040204020203" pitchFamily="34" charset="0"/>
                          <a:ea typeface="Nirmala UI" panose="020B0502040204020203" pitchFamily="34" charset="0"/>
                          <a:cs typeface="Nirmala UI" panose="020B0502040204020203" pitchFamily="34" charset="0"/>
                        </a:rPr>
                        <a:t>:</a:t>
                      </a:r>
                      <a:r>
                        <a:rPr lang="en-US" sz="1350" b="0" baseline="0" dirty="0">
                          <a:latin typeface="Nirmala UI" panose="020B0502040204020203" pitchFamily="34" charset="0"/>
                          <a:ea typeface="Nirmala UI" panose="020B0502040204020203" pitchFamily="34" charset="0"/>
                          <a:cs typeface="Nirmala UI" panose="020B0502040204020203" pitchFamily="34" charset="0"/>
                        </a:rPr>
                        <a:t> </a:t>
                      </a:r>
                      <a:r>
                        <a:rPr sz="1350" dirty="0">
                          <a:latin typeface="Nirmala UI" panose="020B0502040204020203" pitchFamily="34" charset="0"/>
                          <a:ea typeface="Nirmala UI" panose="020B0502040204020203" pitchFamily="34" charset="0"/>
                          <a:cs typeface="Nirmala UI" panose="020B0502040204020203" pitchFamily="34" charset="0"/>
                        </a:rPr>
                        <a:t> </a:t>
                      </a:r>
                      <a:r>
                        <a:rPr sz="1350" b="1" dirty="0">
                          <a:latin typeface="Nirmala UI" panose="020B0502040204020203" pitchFamily="34" charset="0"/>
                          <a:ea typeface="Nirmala UI" panose="020B0502040204020203" pitchFamily="34" charset="0"/>
                          <a:cs typeface="Nirmala UI" panose="020B0502040204020203" pitchFamily="34" charset="0"/>
                        </a:rPr>
                        <a:t>कविता</a:t>
                      </a:r>
                      <a:r>
                        <a:rPr lang="en-US" sz="1350" b="1" dirty="0">
                          <a:latin typeface="Nirmala UI" panose="020B0502040204020203" pitchFamily="34" charset="0"/>
                          <a:ea typeface="Nirmala UI" panose="020B0502040204020203" pitchFamily="34" charset="0"/>
                          <a:cs typeface="Nirmala UI" panose="020B0502040204020203" pitchFamily="34" charset="0"/>
                        </a:rPr>
                        <a:t>-1</a:t>
                      </a:r>
                      <a:r>
                        <a:rPr sz="1350" b="1" dirty="0">
                          <a:latin typeface="Nirmala UI" panose="020B0502040204020203" pitchFamily="34" charset="0"/>
                          <a:ea typeface="Nirmala UI" panose="020B0502040204020203" pitchFamily="34" charset="0"/>
                          <a:cs typeface="Nirmala UI" panose="020B0502040204020203" pitchFamily="34" charset="0"/>
                        </a:rPr>
                        <a:t>  </a:t>
                      </a:r>
                      <a:r>
                        <a:rPr sz="1350" b="0" dirty="0" err="1">
                          <a:latin typeface="Nirmala UI" panose="020B0502040204020203" pitchFamily="34" charset="0"/>
                          <a:ea typeface="Nirmala UI" panose="020B0502040204020203" pitchFamily="34" charset="0"/>
                          <a:cs typeface="Nirmala UI" panose="020B0502040204020203" pitchFamily="34" charset="0"/>
                        </a:rPr>
                        <a:t>उद्धो</a:t>
                      </a:r>
                      <a:r>
                        <a:rPr sz="1350" b="0" dirty="0">
                          <a:latin typeface="Nirmala UI" panose="020B0502040204020203" pitchFamily="34" charset="0"/>
                          <a:ea typeface="Nirmala UI" panose="020B0502040204020203" pitchFamily="34" charset="0"/>
                          <a:cs typeface="Nirmala UI" panose="020B0502040204020203" pitchFamily="34" charset="0"/>
                        </a:rPr>
                        <a:t> </a:t>
                      </a:r>
                      <a:r>
                        <a:rPr sz="1350" b="0" dirty="0" err="1">
                          <a:latin typeface="Nirmala UI" panose="020B0502040204020203" pitchFamily="34" charset="0"/>
                          <a:ea typeface="Nirmala UI" panose="020B0502040204020203" pitchFamily="34" charset="0"/>
                          <a:cs typeface="Nirmala UI" panose="020B0502040204020203" pitchFamily="34" charset="0"/>
                        </a:rPr>
                        <a:t>तुम</a:t>
                      </a:r>
                      <a:r>
                        <a:rPr sz="1350" b="0" dirty="0">
                          <a:latin typeface="Nirmala UI" panose="020B0502040204020203" pitchFamily="34" charset="0"/>
                          <a:ea typeface="Nirmala UI" panose="020B0502040204020203" pitchFamily="34" charset="0"/>
                          <a:cs typeface="Nirmala UI" panose="020B0502040204020203" pitchFamily="34" charset="0"/>
                        </a:rPr>
                        <a:t>  </a:t>
                      </a:r>
                      <a:r>
                        <a:rPr sz="1350" b="0" dirty="0" err="1">
                          <a:latin typeface="Nirmala UI" panose="020B0502040204020203" pitchFamily="34" charset="0"/>
                          <a:ea typeface="Nirmala UI" panose="020B0502040204020203" pitchFamily="34" charset="0"/>
                          <a:cs typeface="Nirmala UI" panose="020B0502040204020203" pitchFamily="34" charset="0"/>
                        </a:rPr>
                        <a:t>हो</a:t>
                      </a:r>
                      <a:r>
                        <a:rPr sz="1350" b="0" dirty="0">
                          <a:latin typeface="Nirmala UI" panose="020B0502040204020203" pitchFamily="34" charset="0"/>
                          <a:ea typeface="Nirmala UI" panose="020B0502040204020203" pitchFamily="34" charset="0"/>
                          <a:cs typeface="Nirmala UI" panose="020B0502040204020203" pitchFamily="34" charset="0"/>
                        </a:rPr>
                        <a:t> </a:t>
                      </a:r>
                      <a:r>
                        <a:rPr sz="1350" b="0" dirty="0" err="1">
                          <a:latin typeface="Nirmala UI" panose="020B0502040204020203" pitchFamily="34" charset="0"/>
                          <a:ea typeface="Nirmala UI" panose="020B0502040204020203" pitchFamily="34" charset="0"/>
                          <a:cs typeface="Nirmala UI" panose="020B0502040204020203" pitchFamily="34" charset="0"/>
                        </a:rPr>
                        <a:t>अति</a:t>
                      </a:r>
                      <a:r>
                        <a:rPr sz="1350" b="0" dirty="0">
                          <a:latin typeface="Nirmala UI" panose="020B0502040204020203" pitchFamily="34" charset="0"/>
                          <a:ea typeface="Nirmala UI" panose="020B0502040204020203" pitchFamily="34" charset="0"/>
                          <a:cs typeface="Nirmala UI" panose="020B0502040204020203" pitchFamily="34" charset="0"/>
                        </a:rPr>
                        <a:t> </a:t>
                      </a:r>
                      <a:r>
                        <a:rPr sz="1350" b="0" dirty="0" err="1">
                          <a:latin typeface="Nirmala UI" panose="020B0502040204020203" pitchFamily="34" charset="0"/>
                          <a:ea typeface="Nirmala UI" panose="020B0502040204020203" pitchFamily="34" charset="0"/>
                          <a:cs typeface="Nirmala UI" panose="020B0502040204020203" pitchFamily="34" charset="0"/>
                        </a:rPr>
                        <a:t>बड़भागी</a:t>
                      </a:r>
                      <a:endParaRPr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mn-lt"/>
                          <a:ea typeface="+mn-ea"/>
                          <a:cs typeface="+mn-cs"/>
                          <a:sym typeface="Helvetica"/>
                        </a:defRPr>
                      </a:pPr>
                      <a:r>
                        <a:rPr sz="1350" dirty="0" err="1">
                          <a:latin typeface="Nirmala UI" panose="020B0502040204020203" pitchFamily="34" charset="0"/>
                          <a:ea typeface="Nirmala UI" panose="020B0502040204020203" pitchFamily="34" charset="0"/>
                          <a:cs typeface="Nirmala UI" panose="020B0502040204020203" pitchFamily="34" charset="0"/>
                        </a:rPr>
                        <a:t>व्याकरण</a:t>
                      </a:r>
                      <a:r>
                        <a:rPr sz="1350" b="0" dirty="0">
                          <a:latin typeface="Nirmala UI" panose="020B0502040204020203" pitchFamily="34" charset="0"/>
                          <a:ea typeface="Nirmala UI" panose="020B0502040204020203" pitchFamily="34" charset="0"/>
                          <a:cs typeface="Nirmala UI" panose="020B0502040204020203" pitchFamily="34" charset="0"/>
                        </a:rPr>
                        <a:t> </a:t>
                      </a:r>
                      <a:r>
                        <a:rPr lang="en-US" sz="1350" b="0" dirty="0">
                          <a:latin typeface="Nirmala UI" panose="020B0502040204020203" pitchFamily="34" charset="0"/>
                          <a:ea typeface="Nirmala UI" panose="020B0502040204020203" pitchFamily="34" charset="0"/>
                          <a:cs typeface="Nirmala UI" panose="020B0502040204020203" pitchFamily="34" charset="0"/>
                        </a:rPr>
                        <a:t>: </a:t>
                      </a:r>
                      <a:r>
                        <a:rPr sz="1350" b="1" dirty="0">
                          <a:latin typeface="Nirmala UI" panose="020B0502040204020203" pitchFamily="34" charset="0"/>
                          <a:ea typeface="Nirmala UI" panose="020B0502040204020203" pitchFamily="34" charset="0"/>
                          <a:cs typeface="Nirmala UI" panose="020B0502040204020203" pitchFamily="34" charset="0"/>
                        </a:rPr>
                        <a:t>पाठ-1 </a:t>
                      </a:r>
                      <a:r>
                        <a:rPr sz="1350" b="0" dirty="0" err="1">
                          <a:latin typeface="Nirmala UI" panose="020B0502040204020203" pitchFamily="34" charset="0"/>
                          <a:ea typeface="Nirmala UI" panose="020B0502040204020203" pitchFamily="34" charset="0"/>
                          <a:cs typeface="Nirmala UI" panose="020B0502040204020203" pitchFamily="34" charset="0"/>
                        </a:rPr>
                        <a:t>रचना</a:t>
                      </a:r>
                      <a:r>
                        <a:rPr sz="1350" b="0" dirty="0">
                          <a:latin typeface="Nirmala UI" panose="020B0502040204020203" pitchFamily="34" charset="0"/>
                          <a:ea typeface="Nirmala UI" panose="020B0502040204020203" pitchFamily="34" charset="0"/>
                          <a:cs typeface="Nirmala UI" panose="020B0502040204020203" pitchFamily="34" charset="0"/>
                        </a:rPr>
                        <a:t> </a:t>
                      </a:r>
                      <a:r>
                        <a:rPr sz="1350" b="0" dirty="0" err="1">
                          <a:latin typeface="Nirmala UI" panose="020B0502040204020203" pitchFamily="34" charset="0"/>
                          <a:ea typeface="Nirmala UI" panose="020B0502040204020203" pitchFamily="34" charset="0"/>
                          <a:cs typeface="Nirmala UI" panose="020B0502040204020203" pitchFamily="34" charset="0"/>
                        </a:rPr>
                        <a:t>के</a:t>
                      </a:r>
                      <a:r>
                        <a:rPr sz="1350" b="0" dirty="0">
                          <a:latin typeface="Nirmala UI" panose="020B0502040204020203" pitchFamily="34" charset="0"/>
                          <a:ea typeface="Nirmala UI" panose="020B0502040204020203" pitchFamily="34" charset="0"/>
                          <a:cs typeface="Nirmala UI" panose="020B0502040204020203" pitchFamily="34" charset="0"/>
                        </a:rPr>
                        <a:t> </a:t>
                      </a:r>
                      <a:r>
                        <a:rPr sz="1350" b="0" dirty="0" err="1">
                          <a:latin typeface="Nirmala UI" panose="020B0502040204020203" pitchFamily="34" charset="0"/>
                          <a:ea typeface="Nirmala UI" panose="020B0502040204020203" pitchFamily="34" charset="0"/>
                          <a:cs typeface="Nirmala UI" panose="020B0502040204020203" pitchFamily="34" charset="0"/>
                        </a:rPr>
                        <a:t>आधार</a:t>
                      </a:r>
                      <a:r>
                        <a:rPr sz="1350" b="0" dirty="0">
                          <a:latin typeface="Nirmala UI" panose="020B0502040204020203" pitchFamily="34" charset="0"/>
                          <a:ea typeface="Nirmala UI" panose="020B0502040204020203" pitchFamily="34" charset="0"/>
                          <a:cs typeface="Nirmala UI" panose="020B0502040204020203" pitchFamily="34" charset="0"/>
                        </a:rPr>
                        <a:t> </a:t>
                      </a:r>
                      <a:r>
                        <a:rPr sz="1350" b="0" dirty="0" err="1">
                          <a:latin typeface="Nirmala UI" panose="020B0502040204020203" pitchFamily="34" charset="0"/>
                          <a:ea typeface="Nirmala UI" panose="020B0502040204020203" pitchFamily="34" charset="0"/>
                          <a:cs typeface="Nirmala UI" panose="020B0502040204020203" pitchFamily="34" charset="0"/>
                        </a:rPr>
                        <a:t>पर</a:t>
                      </a:r>
                      <a:r>
                        <a:rPr sz="1350" b="0" dirty="0">
                          <a:latin typeface="Nirmala UI" panose="020B0502040204020203" pitchFamily="34" charset="0"/>
                          <a:ea typeface="Nirmala UI" panose="020B0502040204020203" pitchFamily="34" charset="0"/>
                          <a:cs typeface="Nirmala UI" panose="020B0502040204020203" pitchFamily="34" charset="0"/>
                        </a:rPr>
                        <a:t> </a:t>
                      </a:r>
                      <a:r>
                        <a:rPr sz="1350" b="0" dirty="0" err="1">
                          <a:latin typeface="Nirmala UI" panose="020B0502040204020203" pitchFamily="34" charset="0"/>
                          <a:ea typeface="Nirmala UI" panose="020B0502040204020203" pitchFamily="34" charset="0"/>
                          <a:cs typeface="Nirmala UI" panose="020B0502040204020203" pitchFamily="34" charset="0"/>
                        </a:rPr>
                        <a:t>वाक्य</a:t>
                      </a:r>
                      <a:r>
                        <a:rPr sz="1350" b="0" dirty="0">
                          <a:latin typeface="Nirmala UI" panose="020B0502040204020203" pitchFamily="34" charset="0"/>
                          <a:ea typeface="Nirmala UI" panose="020B0502040204020203" pitchFamily="34" charset="0"/>
                          <a:cs typeface="Nirmala UI" panose="020B0502040204020203" pitchFamily="34" charset="0"/>
                        </a:rPr>
                        <a:t> </a:t>
                      </a:r>
                      <a:r>
                        <a:rPr sz="1350" b="0" dirty="0" err="1">
                          <a:latin typeface="Nirmala UI" panose="020B0502040204020203" pitchFamily="34" charset="0"/>
                          <a:ea typeface="Nirmala UI" panose="020B0502040204020203" pitchFamily="34" charset="0"/>
                          <a:cs typeface="Nirmala UI" panose="020B0502040204020203" pitchFamily="34" charset="0"/>
                        </a:rPr>
                        <a:t>भेद</a:t>
                      </a:r>
                      <a:endParaRPr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mn-lt"/>
                          <a:ea typeface="+mn-ea"/>
                          <a:cs typeface="+mn-cs"/>
                          <a:sym typeface="Helvetica"/>
                        </a:defRPr>
                      </a:pPr>
                      <a:r>
                        <a:rPr sz="1350" dirty="0" err="1">
                          <a:latin typeface="Nirmala UI" panose="020B0502040204020203" pitchFamily="34" charset="0"/>
                          <a:ea typeface="Nirmala UI" panose="020B0502040204020203" pitchFamily="34" charset="0"/>
                          <a:cs typeface="Nirmala UI" panose="020B0502040204020203" pitchFamily="34" charset="0"/>
                        </a:rPr>
                        <a:t>सृजनात्मक</a:t>
                      </a:r>
                      <a:r>
                        <a:rPr sz="1350" b="0" dirty="0">
                          <a:latin typeface="Nirmala UI" panose="020B0502040204020203" pitchFamily="34" charset="0"/>
                          <a:ea typeface="Nirmala UI" panose="020B0502040204020203" pitchFamily="34" charset="0"/>
                          <a:cs typeface="Nirmala UI" panose="020B0502040204020203" pitchFamily="34" charset="0"/>
                        </a:rPr>
                        <a:t> </a:t>
                      </a:r>
                      <a:r>
                        <a:rPr sz="1350" dirty="0" err="1">
                          <a:latin typeface="Nirmala UI" panose="020B0502040204020203" pitchFamily="34" charset="0"/>
                          <a:ea typeface="Nirmala UI" panose="020B0502040204020203" pitchFamily="34" charset="0"/>
                          <a:cs typeface="Nirmala UI" panose="020B0502040204020203" pitchFamily="34" charset="0"/>
                        </a:rPr>
                        <a:t>लेखन</a:t>
                      </a:r>
                      <a:r>
                        <a:rPr sz="1350" b="0" dirty="0">
                          <a:latin typeface="Nirmala UI" panose="020B0502040204020203" pitchFamily="34" charset="0"/>
                          <a:ea typeface="Nirmala UI" panose="020B0502040204020203" pitchFamily="34" charset="0"/>
                          <a:cs typeface="Nirmala UI" panose="020B0502040204020203" pitchFamily="34" charset="0"/>
                        </a:rPr>
                        <a:t> : </a:t>
                      </a:r>
                      <a:r>
                        <a:rPr sz="1350" b="0" dirty="0" err="1">
                          <a:latin typeface="Nirmala UI" panose="020B0502040204020203" pitchFamily="34" charset="0"/>
                          <a:ea typeface="Nirmala UI" panose="020B0502040204020203" pitchFamily="34" charset="0"/>
                          <a:cs typeface="Nirmala UI" panose="020B0502040204020203" pitchFamily="34" charset="0"/>
                        </a:rPr>
                        <a:t>अनौपचारिक</a:t>
                      </a:r>
                      <a:r>
                        <a:rPr sz="1350" b="0" dirty="0">
                          <a:latin typeface="Nirmala UI" panose="020B0502040204020203" pitchFamily="34" charset="0"/>
                          <a:ea typeface="Nirmala UI" panose="020B0502040204020203" pitchFamily="34" charset="0"/>
                          <a:cs typeface="Nirmala UI" panose="020B0502040204020203" pitchFamily="34" charset="0"/>
                        </a:rPr>
                        <a:t>  व </a:t>
                      </a:r>
                      <a:r>
                        <a:rPr sz="1350" b="0" dirty="0" err="1">
                          <a:latin typeface="Nirmala UI" panose="020B0502040204020203" pitchFamily="34" charset="0"/>
                          <a:ea typeface="Nirmala UI" panose="020B0502040204020203" pitchFamily="34" charset="0"/>
                          <a:cs typeface="Nirmala UI" panose="020B0502040204020203" pitchFamily="34" charset="0"/>
                        </a:rPr>
                        <a:t>औपचारिक</a:t>
                      </a:r>
                      <a:r>
                        <a:rPr sz="1350" b="0" dirty="0">
                          <a:latin typeface="Nirmala UI" panose="020B0502040204020203" pitchFamily="34" charset="0"/>
                          <a:ea typeface="Nirmala UI" panose="020B0502040204020203" pitchFamily="34" charset="0"/>
                          <a:cs typeface="Nirmala UI" panose="020B0502040204020203" pitchFamily="34" charset="0"/>
                        </a:rPr>
                        <a:t> </a:t>
                      </a:r>
                      <a:r>
                        <a:rPr sz="1350" b="0" dirty="0" err="1">
                          <a:latin typeface="Nirmala UI" panose="020B0502040204020203" pitchFamily="34" charset="0"/>
                          <a:ea typeface="Nirmala UI" panose="020B0502040204020203" pitchFamily="34" charset="0"/>
                          <a:cs typeface="Nirmala UI" panose="020B0502040204020203" pitchFamily="34" charset="0"/>
                        </a:rPr>
                        <a:t>पत्र</a:t>
                      </a:r>
                      <a:r>
                        <a:rPr sz="1350" b="0" dirty="0">
                          <a:latin typeface="Nirmala UI" panose="020B0502040204020203" pitchFamily="34" charset="0"/>
                          <a:ea typeface="Nirmala UI" panose="020B0502040204020203" pitchFamily="34" charset="0"/>
                          <a:cs typeface="Nirmala UI" panose="020B0502040204020203" pitchFamily="34" charset="0"/>
                        </a:rPr>
                        <a:t> </a:t>
                      </a:r>
                      <a:r>
                        <a:rPr sz="1350" b="0" dirty="0" err="1">
                          <a:latin typeface="Nirmala UI" panose="020B0502040204020203" pitchFamily="34" charset="0"/>
                          <a:ea typeface="Nirmala UI" panose="020B0502040204020203" pitchFamily="34" charset="0"/>
                          <a:cs typeface="Nirmala UI" panose="020B0502040204020203" pitchFamily="34" charset="0"/>
                        </a:rPr>
                        <a:t>लेखन</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en-US" sz="1350" b="1" dirty="0"/>
                        <a:t>SEA/ELA </a:t>
                      </a:r>
                      <a:r>
                        <a:rPr lang="en-US" sz="1350" b="1" dirty="0">
                          <a:latin typeface="Nirmala UI" panose="020B0502040204020203" pitchFamily="34" charset="0"/>
                          <a:ea typeface="Nirmala UI" panose="020B0502040204020203" pitchFamily="34" charset="0"/>
                          <a:cs typeface="Nirmala UI" panose="020B0502040204020203" pitchFamily="34" charset="0"/>
                        </a:rPr>
                        <a:t>-</a:t>
                      </a:r>
                      <a:r>
                        <a:rPr lang="hi-IN" sz="1350" b="1" dirty="0">
                          <a:latin typeface="Nirmala UI" panose="020B0502040204020203" pitchFamily="34" charset="0"/>
                          <a:ea typeface="Nirmala UI" panose="020B0502040204020203" pitchFamily="34" charset="0"/>
                          <a:cs typeface="Nirmala UI" panose="020B0502040204020203" pitchFamily="34" charset="0"/>
                        </a:rPr>
                        <a:t>कथन / वस्तु-वाचन</a:t>
                      </a:r>
                      <a:r>
                        <a:rPr lang="en-US" sz="1350" b="1" dirty="0">
                          <a:latin typeface="Nirmala UI" panose="020B0502040204020203" pitchFamily="34" charset="0"/>
                          <a:ea typeface="Nirmala UI" panose="020B0502040204020203" pitchFamily="34" charset="0"/>
                          <a:cs typeface="Nirmala UI" panose="020B0502040204020203" pitchFamily="34" charset="0"/>
                        </a:rPr>
                        <a:t> </a:t>
                      </a:r>
                      <a:r>
                        <a:rPr lang="hi-IN" sz="1350" b="1" dirty="0">
                          <a:latin typeface="Nirmala UI" panose="020B0502040204020203" pitchFamily="34" charset="0"/>
                          <a:ea typeface="Nirmala UI" panose="020B0502040204020203" pitchFamily="34" charset="0"/>
                          <a:cs typeface="Nirmala UI" panose="020B0502040204020203" pitchFamily="34" charset="0"/>
                        </a:rPr>
                        <a:t>शीर्षक: जब चश्मा बोल उठा</a:t>
                      </a:r>
                      <a:endParaRPr lang="en-US" sz="1350" b="1"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विद्यार्थी कल्पना करेंगे कि नेताजी का चश्मा स्वयं अपनी </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115888" indent="49213"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कहानी सुना रहा है।  वे बताएँगे कि उन्होंने बताएगा  क्या-क्या देखा, लोगों का बदलता दृष्टिकोण और स्वतंत्रता संग्राम से जुड़ी भावनाएँ कैसी थीं।</a:t>
                      </a:r>
                      <a:r>
                        <a:rPr lang="hi-IN" sz="1350" b="0" baseline="0" dirty="0">
                          <a:latin typeface="Nirmala UI" panose="020B0502040204020203" pitchFamily="34" charset="0"/>
                          <a:ea typeface="Nirmala UI" panose="020B0502040204020203" pitchFamily="34" charset="0"/>
                          <a:cs typeface="Nirmala UI" panose="020B0502040204020203" pitchFamily="34" charset="0"/>
                        </a:rPr>
                        <a:t> </a:t>
                      </a:r>
                      <a:r>
                        <a:rPr lang="hi-IN" sz="1350" b="0" dirty="0">
                          <a:latin typeface="Nirmala UI" panose="020B0502040204020203" pitchFamily="34" charset="0"/>
                          <a:ea typeface="Nirmala UI" panose="020B0502040204020203" pitchFamily="34" charset="0"/>
                          <a:cs typeface="Nirmala UI" panose="020B0502040204020203" pitchFamily="34" charset="0"/>
                        </a:rPr>
                        <a:t>प्रस्तुति मौखिक वाचन के रूप में होगी।</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en-US" sz="1350" b="1" dirty="0">
                          <a:latin typeface="Nirmala UI" panose="020B0502040204020203" pitchFamily="34" charset="0"/>
                          <a:ea typeface="Nirmala UI" panose="020B0502040204020203" pitchFamily="34" charset="0"/>
                          <a:cs typeface="Nirmala UI" panose="020B0502040204020203" pitchFamily="34" charset="0"/>
                        </a:rPr>
                        <a:t>AIL</a:t>
                      </a:r>
                      <a:r>
                        <a:rPr lang="en-US" sz="1350" b="0" dirty="0">
                          <a:latin typeface="Nirmala UI" panose="020B0502040204020203" pitchFamily="34" charset="0"/>
                          <a:ea typeface="Nirmala UI" panose="020B0502040204020203" pitchFamily="34" charset="0"/>
                          <a:cs typeface="Nirmala UI" panose="020B0502040204020203" pitchFamily="34" charset="0"/>
                        </a:rPr>
                        <a:t> -</a:t>
                      </a:r>
                      <a:r>
                        <a:rPr lang="hi-IN" sz="1350" b="1" dirty="0">
                          <a:latin typeface="Nirmala UI" panose="020B0502040204020203" pitchFamily="34" charset="0"/>
                          <a:ea typeface="Nirmala UI" panose="020B0502040204020203" pitchFamily="34" charset="0"/>
                          <a:cs typeface="Nirmala UI" panose="020B0502040204020203" pitchFamily="34" charset="0"/>
                        </a:rPr>
                        <a:t>भक्ति बनाम ज्ञान : प्रेम की श्रेष्ठता</a:t>
                      </a:r>
                      <a:endParaRPr lang="en-US" sz="1350" b="1"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विद्यार्थी इस पद में व्यक्त सगुण भक्ति, प्रेम, विरह और ज्ञान-मार्ग के</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भावों</a:t>
                      </a:r>
                      <a:r>
                        <a:rPr lang="en-US" sz="1350" b="0" dirty="0">
                          <a:latin typeface="Nirmala UI" panose="020B0502040204020203" pitchFamily="34" charset="0"/>
                          <a:ea typeface="Nirmala UI" panose="020B0502040204020203" pitchFamily="34" charset="0"/>
                          <a:cs typeface="Nirmala UI" panose="020B0502040204020203" pitchFamily="34" charset="0"/>
                        </a:rPr>
                        <a:t> </a:t>
                      </a:r>
                      <a:r>
                        <a:rPr lang="hi-IN" sz="1350" b="0" dirty="0">
                          <a:latin typeface="Nirmala UI" panose="020B0502040204020203" pitchFamily="34" charset="0"/>
                          <a:ea typeface="Nirmala UI" panose="020B0502040204020203" pitchFamily="34" charset="0"/>
                          <a:cs typeface="Nirmala UI" panose="020B0502040204020203" pitchFamily="34" charset="0"/>
                        </a:rPr>
                        <a:t>को प्रतीकात्मक कला के माध्यम से प्रस्तुत करेंगे। वे कोलाज</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बनाकर</a:t>
                      </a:r>
                      <a:r>
                        <a:rPr lang="en-US" sz="1350" b="0" dirty="0">
                          <a:latin typeface="Nirmala UI" panose="020B0502040204020203" pitchFamily="34" charset="0"/>
                          <a:ea typeface="Nirmala UI" panose="020B0502040204020203" pitchFamily="34" charset="0"/>
                          <a:cs typeface="Nirmala UI" panose="020B0502040204020203" pitchFamily="34" charset="0"/>
                        </a:rPr>
                        <a:t> </a:t>
                      </a:r>
                      <a:r>
                        <a:rPr lang="hi-IN" sz="1350" b="0" dirty="0">
                          <a:latin typeface="Nirmala UI" panose="020B0502040204020203" pitchFamily="34" charset="0"/>
                          <a:ea typeface="Nirmala UI" panose="020B0502040204020203" pitchFamily="34" charset="0"/>
                          <a:cs typeface="Nirmala UI" panose="020B0502040204020203" pitchFamily="34" charset="0"/>
                        </a:rPr>
                        <a:t>कमल, हृदय, दीपक, मस्तक पर मुकुट, पुस्तक जैसे प्रतीकों</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का प्रयोग</a:t>
                      </a:r>
                      <a:r>
                        <a:rPr lang="en-US" sz="1350" b="0" dirty="0">
                          <a:latin typeface="Nirmala UI" panose="020B0502040204020203" pitchFamily="34" charset="0"/>
                          <a:ea typeface="Nirmala UI" panose="020B0502040204020203" pitchFamily="34" charset="0"/>
                          <a:cs typeface="Nirmala UI" panose="020B0502040204020203" pitchFamily="34" charset="0"/>
                        </a:rPr>
                        <a:t> </a:t>
                      </a:r>
                      <a:r>
                        <a:rPr lang="hi-IN" sz="1350" b="0" dirty="0">
                          <a:latin typeface="Nirmala UI" panose="020B0502040204020203" pitchFamily="34" charset="0"/>
                          <a:ea typeface="Nirmala UI" panose="020B0502040204020203" pitchFamily="34" charset="0"/>
                          <a:cs typeface="Nirmala UI" panose="020B0502040204020203" pitchFamily="34" charset="0"/>
                        </a:rPr>
                        <a:t>करेंगे। प्रत्येक प्रतीक के साथ उसका भावात्मक व </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सामाजिक अर्थ भी</a:t>
                      </a:r>
                      <a:r>
                        <a:rPr lang="en-US" sz="1350" b="0" dirty="0">
                          <a:latin typeface="Nirmala UI" panose="020B0502040204020203" pitchFamily="34" charset="0"/>
                          <a:ea typeface="Nirmala UI" panose="020B0502040204020203" pitchFamily="34" charset="0"/>
                          <a:cs typeface="Nirmala UI" panose="020B0502040204020203" pitchFamily="34" charset="0"/>
                        </a:rPr>
                        <a:t> </a:t>
                      </a:r>
                      <a:r>
                        <a:rPr lang="hi-IN" sz="1350" b="0" dirty="0">
                          <a:latin typeface="Nirmala UI" panose="020B0502040204020203" pitchFamily="34" charset="0"/>
                          <a:ea typeface="Nirmala UI" panose="020B0502040204020203" pitchFamily="34" charset="0"/>
                          <a:cs typeface="Nirmala UI" panose="020B0502040204020203" pitchFamily="34" charset="0"/>
                        </a:rPr>
                        <a:t>संक्षेप में लिखेंगे। अंत में विद्यार्थी यह संदेश देंगे कि</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ज्ञान से बढ़कर प्रेम और भक्ति मानव जीवन को सार्थक बनाते हैं।</a:t>
                      </a:r>
                      <a:endParaRPr lang="en-US" sz="1350" b="1"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1" dirty="0">
                          <a:latin typeface="Nirmala UI" panose="020B0502040204020203" pitchFamily="34" charset="0"/>
                          <a:ea typeface="Nirmala UI" panose="020B0502040204020203" pitchFamily="34" charset="0"/>
                          <a:cs typeface="Nirmala UI" panose="020B0502040204020203" pitchFamily="34" charset="0"/>
                        </a:rPr>
                        <a:t>कौशल विकसित </a:t>
                      </a:r>
                      <a:r>
                        <a:rPr lang="hi-IN" sz="1350" b="0" dirty="0">
                          <a:latin typeface="Nirmala UI" panose="020B0502040204020203" pitchFamily="34" charset="0"/>
                          <a:ea typeface="Nirmala UI" panose="020B0502040204020203" pitchFamily="34" charset="0"/>
                          <a:cs typeface="Nirmala UI" panose="020B0502040204020203" pitchFamily="34" charset="0"/>
                        </a:rPr>
                        <a:t>:कल्पनाशक्ति, रचनात्मक लेखन, भावात्मक </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अभिव्यक्ति, आत्मचिंतन</a:t>
                      </a:r>
                      <a:r>
                        <a:rPr lang="en-US" altLang="hi-IN" sz="1350" b="0" dirty="0">
                          <a:latin typeface="Nirmala UI" panose="020B0502040204020203" pitchFamily="34" charset="0"/>
                          <a:ea typeface="Nirmala UI" panose="020B0502040204020203" pitchFamily="34" charset="0"/>
                          <a:cs typeface="Nirmala UI" panose="020B0502040204020203" pitchFamily="34" charset="0"/>
                        </a:rPr>
                        <a:t> </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txBody>
                  <a:tcPr marL="0" marR="0" marT="0" marB="0" horzOverflow="overflow">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0001"/>
                  </a:ext>
                </a:extLst>
              </a:tr>
              <a:tr h="2815747">
                <a:tc>
                  <a:txBody>
                    <a:bodyPr/>
                    <a:lstStyle/>
                    <a:p>
                      <a:pPr algn="ctr">
                        <a:lnSpc>
                          <a:spcPct val="115000"/>
                        </a:lnSpc>
                        <a:defRPr sz="1800"/>
                      </a:pPr>
                      <a:r>
                        <a:rPr sz="1400" b="1" dirty="0" err="1">
                          <a:latin typeface="Nirmala UI" pitchFamily="34" charset="0"/>
                          <a:ea typeface="Nirmala UI" pitchFamily="34" charset="0"/>
                          <a:cs typeface="Nirmala UI" pitchFamily="34" charset="0"/>
                          <a:sym typeface="Helvetica"/>
                        </a:rPr>
                        <a:t>अप्रैल</a:t>
                      </a:r>
                      <a:endParaRPr sz="1400" b="1" dirty="0">
                        <a:latin typeface="Nirmala UI" pitchFamily="34" charset="0"/>
                        <a:ea typeface="Nirmala UI" pitchFamily="34" charset="0"/>
                        <a:cs typeface="Nirmala UI" pitchFamily="34" charset="0"/>
                        <a:sym typeface="Helvetica"/>
                      </a:endParaRP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marL="0" indent="165100" algn="l" defTabSz="685800">
                        <a:lnSpc>
                          <a:spcPct val="100000"/>
                        </a:lnSpc>
                        <a:defRPr sz="1400" b="1">
                          <a:latin typeface="+mn-lt"/>
                          <a:ea typeface="+mn-ea"/>
                          <a:cs typeface="+mn-cs"/>
                          <a:sym typeface="Helvetica"/>
                        </a:defRPr>
                      </a:pPr>
                      <a:r>
                        <a:rPr sz="1350" dirty="0" err="1">
                          <a:latin typeface="Nirmala UI" panose="020B0502040204020203" pitchFamily="34" charset="0"/>
                          <a:ea typeface="Nirmala UI" panose="020B0502040204020203" pitchFamily="34" charset="0"/>
                          <a:cs typeface="Nirmala UI" panose="020B0502040204020203" pitchFamily="34" charset="0"/>
                        </a:rPr>
                        <a:t>क्षितिज</a:t>
                      </a:r>
                      <a:r>
                        <a:rPr sz="1350" dirty="0">
                          <a:latin typeface="Nirmala UI" panose="020B0502040204020203" pitchFamily="34" charset="0"/>
                          <a:ea typeface="Nirmala UI" panose="020B0502040204020203" pitchFamily="34" charset="0"/>
                          <a:cs typeface="Nirmala UI" panose="020B0502040204020203" pitchFamily="34" charset="0"/>
                        </a:rPr>
                        <a:t> </a:t>
                      </a:r>
                      <a:r>
                        <a:rPr sz="1350" dirty="0" err="1">
                          <a:latin typeface="Nirmala UI" panose="020B0502040204020203" pitchFamily="34" charset="0"/>
                          <a:ea typeface="Nirmala UI" panose="020B0502040204020203" pitchFamily="34" charset="0"/>
                          <a:cs typeface="Nirmala UI" panose="020B0502040204020203" pitchFamily="34" charset="0"/>
                        </a:rPr>
                        <a:t>गद्य-खंड</a:t>
                      </a:r>
                      <a:r>
                        <a:rPr sz="1350" dirty="0">
                          <a:latin typeface="Nirmala UI" panose="020B0502040204020203" pitchFamily="34" charset="0"/>
                          <a:ea typeface="Nirmala UI" panose="020B0502040204020203" pitchFamily="34" charset="0"/>
                          <a:cs typeface="Nirmala UI" panose="020B0502040204020203" pitchFamily="34" charset="0"/>
                        </a:rPr>
                        <a:t>:</a:t>
                      </a:r>
                      <a:r>
                        <a:rPr lang="en-US" sz="1350" b="0" baseline="0" dirty="0">
                          <a:latin typeface="Nirmala UI" panose="020B0502040204020203" pitchFamily="34" charset="0"/>
                          <a:ea typeface="Nirmala UI" panose="020B0502040204020203" pitchFamily="34" charset="0"/>
                          <a:cs typeface="Nirmala UI" panose="020B0502040204020203" pitchFamily="34" charset="0"/>
                        </a:rPr>
                        <a:t> </a:t>
                      </a:r>
                      <a:r>
                        <a:rPr sz="1350" b="0" dirty="0">
                          <a:latin typeface="Nirmala UI" panose="020B0502040204020203" pitchFamily="34" charset="0"/>
                          <a:ea typeface="Nirmala UI" panose="020B0502040204020203" pitchFamily="34" charset="0"/>
                          <a:cs typeface="Nirmala UI" panose="020B0502040204020203" pitchFamily="34" charset="0"/>
                        </a:rPr>
                        <a:t> </a:t>
                      </a:r>
                      <a:r>
                        <a:rPr sz="1350" b="1" dirty="0">
                          <a:latin typeface="Nirmala UI" panose="020B0502040204020203" pitchFamily="34" charset="0"/>
                          <a:ea typeface="Nirmala UI" panose="020B0502040204020203" pitchFamily="34" charset="0"/>
                          <a:cs typeface="Nirmala UI" panose="020B0502040204020203" pitchFamily="34" charset="0"/>
                        </a:rPr>
                        <a:t>पाठ</a:t>
                      </a:r>
                      <a:r>
                        <a:rPr lang="en-US" sz="1350" b="1" dirty="0">
                          <a:latin typeface="Nirmala UI" panose="020B0502040204020203" pitchFamily="34" charset="0"/>
                          <a:ea typeface="Nirmala UI" panose="020B0502040204020203" pitchFamily="34" charset="0"/>
                          <a:cs typeface="Nirmala UI" panose="020B0502040204020203" pitchFamily="34" charset="0"/>
                        </a:rPr>
                        <a:t>-</a:t>
                      </a:r>
                      <a:r>
                        <a:rPr sz="1350" b="1" dirty="0">
                          <a:latin typeface="Nirmala UI" panose="020B0502040204020203" pitchFamily="34" charset="0"/>
                          <a:ea typeface="Nirmala UI" panose="020B0502040204020203" pitchFamily="34" charset="0"/>
                          <a:cs typeface="Nirmala UI" panose="020B0502040204020203" pitchFamily="34" charset="0"/>
                        </a:rPr>
                        <a:t>11 </a:t>
                      </a:r>
                      <a:r>
                        <a:rPr sz="1350" b="0" dirty="0" err="1">
                          <a:latin typeface="Nirmala UI" panose="020B0502040204020203" pitchFamily="34" charset="0"/>
                          <a:ea typeface="Nirmala UI" panose="020B0502040204020203" pitchFamily="34" charset="0"/>
                          <a:cs typeface="Nirmala UI" panose="020B0502040204020203" pitchFamily="34" charset="0"/>
                        </a:rPr>
                        <a:t>बालगोबिन</a:t>
                      </a:r>
                      <a:r>
                        <a:rPr sz="1350" b="0" dirty="0">
                          <a:latin typeface="Nirmala UI" panose="020B0502040204020203" pitchFamily="34" charset="0"/>
                          <a:ea typeface="Nirmala UI" panose="020B0502040204020203" pitchFamily="34" charset="0"/>
                          <a:cs typeface="Nirmala UI" panose="020B0502040204020203" pitchFamily="34" charset="0"/>
                        </a:rPr>
                        <a:t> </a:t>
                      </a:r>
                      <a:r>
                        <a:rPr sz="1350" b="0" dirty="0" err="1">
                          <a:latin typeface="Nirmala UI" panose="020B0502040204020203" pitchFamily="34" charset="0"/>
                          <a:ea typeface="Nirmala UI" panose="020B0502040204020203" pitchFamily="34" charset="0"/>
                          <a:cs typeface="Nirmala UI" panose="020B0502040204020203" pitchFamily="34" charset="0"/>
                        </a:rPr>
                        <a:t>भगत</a:t>
                      </a:r>
                      <a:r>
                        <a:rPr sz="1350" b="0" dirty="0">
                          <a:latin typeface="Nirmala UI" panose="020B0502040204020203" pitchFamily="34" charset="0"/>
                          <a:ea typeface="Nirmala UI" panose="020B0502040204020203" pitchFamily="34" charset="0"/>
                          <a:cs typeface="Nirmala UI" panose="020B0502040204020203" pitchFamily="34" charset="0"/>
                        </a:rPr>
                        <a:t> </a:t>
                      </a:r>
                    </a:p>
                    <a:p>
                      <a:pPr marL="0" indent="165100" algn="l" defTabSz="685800">
                        <a:lnSpc>
                          <a:spcPct val="100000"/>
                        </a:lnSpc>
                        <a:defRPr sz="1400" b="1">
                          <a:latin typeface="+mn-lt"/>
                          <a:ea typeface="+mn-ea"/>
                          <a:cs typeface="+mn-cs"/>
                          <a:sym typeface="Helvetica"/>
                        </a:defRPr>
                      </a:pPr>
                      <a:r>
                        <a:rPr sz="1350" dirty="0" err="1">
                          <a:latin typeface="Nirmala UI" panose="020B0502040204020203" pitchFamily="34" charset="0"/>
                          <a:ea typeface="Nirmala UI" panose="020B0502040204020203" pitchFamily="34" charset="0"/>
                          <a:cs typeface="Nirmala UI" panose="020B0502040204020203" pitchFamily="34" charset="0"/>
                        </a:rPr>
                        <a:t>कृतिका</a:t>
                      </a:r>
                      <a:r>
                        <a:rPr sz="1350" b="0" dirty="0">
                          <a:latin typeface="Nirmala UI" panose="020B0502040204020203" pitchFamily="34" charset="0"/>
                          <a:ea typeface="Nirmala UI" panose="020B0502040204020203" pitchFamily="34" charset="0"/>
                          <a:cs typeface="Nirmala UI" panose="020B0502040204020203" pitchFamily="34" charset="0"/>
                        </a:rPr>
                        <a:t> </a:t>
                      </a:r>
                      <a:r>
                        <a:rPr lang="en-US" sz="1350" b="1" dirty="0">
                          <a:latin typeface="Nirmala UI" panose="020B0502040204020203" pitchFamily="34" charset="0"/>
                          <a:ea typeface="Nirmala UI" panose="020B0502040204020203" pitchFamily="34" charset="0"/>
                          <a:cs typeface="Nirmala UI" panose="020B0502040204020203" pitchFamily="34" charset="0"/>
                        </a:rPr>
                        <a:t>: </a:t>
                      </a:r>
                      <a:r>
                        <a:rPr sz="1350" b="1" dirty="0">
                          <a:latin typeface="Nirmala UI" panose="020B0502040204020203" pitchFamily="34" charset="0"/>
                          <a:ea typeface="Nirmala UI" panose="020B0502040204020203" pitchFamily="34" charset="0"/>
                          <a:cs typeface="Nirmala UI" panose="020B0502040204020203" pitchFamily="34" charset="0"/>
                        </a:rPr>
                        <a:t>पाठ-1</a:t>
                      </a:r>
                      <a:r>
                        <a:rPr sz="1350" b="0" dirty="0">
                          <a:latin typeface="Nirmala UI" panose="020B0502040204020203" pitchFamily="34" charset="0"/>
                          <a:ea typeface="Nirmala UI" panose="020B0502040204020203" pitchFamily="34" charset="0"/>
                          <a:cs typeface="Nirmala UI" panose="020B0502040204020203" pitchFamily="34" charset="0"/>
                        </a:rPr>
                        <a:t> </a:t>
                      </a:r>
                      <a:r>
                        <a:rPr sz="1350" b="0" dirty="0" err="1">
                          <a:latin typeface="Nirmala UI" panose="020B0502040204020203" pitchFamily="34" charset="0"/>
                          <a:ea typeface="Nirmala UI" panose="020B0502040204020203" pitchFamily="34" charset="0"/>
                          <a:cs typeface="Nirmala UI" panose="020B0502040204020203" pitchFamily="34" charset="0"/>
                        </a:rPr>
                        <a:t>माता</a:t>
                      </a:r>
                      <a:r>
                        <a:rPr sz="1350" b="0" dirty="0">
                          <a:latin typeface="Nirmala UI" panose="020B0502040204020203" pitchFamily="34" charset="0"/>
                          <a:ea typeface="Nirmala UI" panose="020B0502040204020203" pitchFamily="34" charset="0"/>
                          <a:cs typeface="Nirmala UI" panose="020B0502040204020203" pitchFamily="34" charset="0"/>
                        </a:rPr>
                        <a:t> </a:t>
                      </a:r>
                      <a:r>
                        <a:rPr sz="1350" b="0" dirty="0" err="1">
                          <a:latin typeface="Nirmala UI" panose="020B0502040204020203" pitchFamily="34" charset="0"/>
                          <a:ea typeface="Nirmala UI" panose="020B0502040204020203" pitchFamily="34" charset="0"/>
                          <a:cs typeface="Nirmala UI" panose="020B0502040204020203" pitchFamily="34" charset="0"/>
                        </a:rPr>
                        <a:t>का</a:t>
                      </a:r>
                      <a:r>
                        <a:rPr sz="1350" b="0" dirty="0">
                          <a:latin typeface="Nirmala UI" panose="020B0502040204020203" pitchFamily="34" charset="0"/>
                          <a:ea typeface="Nirmala UI" panose="020B0502040204020203" pitchFamily="34" charset="0"/>
                          <a:cs typeface="Nirmala UI" panose="020B0502040204020203" pitchFamily="34" charset="0"/>
                        </a:rPr>
                        <a:t> </a:t>
                      </a:r>
                      <a:r>
                        <a:rPr sz="1350" b="0" dirty="0" err="1">
                          <a:latin typeface="Nirmala UI" panose="020B0502040204020203" pitchFamily="34" charset="0"/>
                          <a:ea typeface="Nirmala UI" panose="020B0502040204020203" pitchFamily="34" charset="0"/>
                          <a:cs typeface="Nirmala UI" panose="020B0502040204020203" pitchFamily="34" charset="0"/>
                        </a:rPr>
                        <a:t>आँचल</a:t>
                      </a:r>
                      <a:endParaRPr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mn-lt"/>
                          <a:ea typeface="+mn-ea"/>
                          <a:cs typeface="+mn-cs"/>
                          <a:sym typeface="Helvetica"/>
                        </a:defRPr>
                      </a:pPr>
                      <a:r>
                        <a:rPr sz="1350" dirty="0" err="1">
                          <a:latin typeface="Nirmala UI" panose="020B0502040204020203" pitchFamily="34" charset="0"/>
                          <a:ea typeface="Nirmala UI" panose="020B0502040204020203" pitchFamily="34" charset="0"/>
                          <a:cs typeface="Nirmala UI" panose="020B0502040204020203" pitchFamily="34" charset="0"/>
                        </a:rPr>
                        <a:t>व्याकरण</a:t>
                      </a:r>
                      <a:r>
                        <a:rPr sz="1350" b="0" dirty="0">
                          <a:latin typeface="Nirmala UI" panose="020B0502040204020203" pitchFamily="34" charset="0"/>
                          <a:ea typeface="Nirmala UI" panose="020B0502040204020203" pitchFamily="34" charset="0"/>
                          <a:cs typeface="Nirmala UI" panose="020B0502040204020203" pitchFamily="34" charset="0"/>
                        </a:rPr>
                        <a:t> </a:t>
                      </a:r>
                      <a:r>
                        <a:rPr lang="en-US" sz="1350" b="1" dirty="0">
                          <a:latin typeface="Nirmala UI" panose="020B0502040204020203" pitchFamily="34" charset="0"/>
                          <a:ea typeface="Nirmala UI" panose="020B0502040204020203" pitchFamily="34" charset="0"/>
                          <a:cs typeface="Nirmala UI" panose="020B0502040204020203" pitchFamily="34" charset="0"/>
                        </a:rPr>
                        <a:t>: </a:t>
                      </a:r>
                      <a:r>
                        <a:rPr sz="1350" b="1" dirty="0">
                          <a:latin typeface="Nirmala UI" panose="020B0502040204020203" pitchFamily="34" charset="0"/>
                          <a:ea typeface="Nirmala UI" panose="020B0502040204020203" pitchFamily="34" charset="0"/>
                          <a:cs typeface="Nirmala UI" panose="020B0502040204020203" pitchFamily="34" charset="0"/>
                        </a:rPr>
                        <a:t>पाठ-2</a:t>
                      </a:r>
                      <a:r>
                        <a:rPr sz="1350" b="0" dirty="0">
                          <a:latin typeface="Nirmala UI" panose="020B0502040204020203" pitchFamily="34" charset="0"/>
                          <a:ea typeface="Nirmala UI" panose="020B0502040204020203" pitchFamily="34" charset="0"/>
                          <a:cs typeface="Nirmala UI" panose="020B0502040204020203" pitchFamily="34" charset="0"/>
                        </a:rPr>
                        <a:t>  </a:t>
                      </a:r>
                      <a:r>
                        <a:rPr sz="1350" b="0" dirty="0" err="1">
                          <a:latin typeface="Nirmala UI" panose="020B0502040204020203" pitchFamily="34" charset="0"/>
                          <a:ea typeface="Nirmala UI" panose="020B0502040204020203" pitchFamily="34" charset="0"/>
                          <a:cs typeface="Nirmala UI" panose="020B0502040204020203" pitchFamily="34" charset="0"/>
                        </a:rPr>
                        <a:t>वाच्य</a:t>
                      </a:r>
                      <a:endParaRPr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mn-lt"/>
                          <a:ea typeface="+mn-ea"/>
                          <a:cs typeface="+mn-cs"/>
                          <a:sym typeface="Helvetica"/>
                        </a:defRPr>
                      </a:pPr>
                      <a:r>
                        <a:rPr sz="1350" dirty="0" err="1">
                          <a:latin typeface="Nirmala UI" panose="020B0502040204020203" pitchFamily="34" charset="0"/>
                          <a:ea typeface="Nirmala UI" panose="020B0502040204020203" pitchFamily="34" charset="0"/>
                          <a:cs typeface="Nirmala UI" panose="020B0502040204020203" pitchFamily="34" charset="0"/>
                        </a:rPr>
                        <a:t>सृजनात्मक</a:t>
                      </a:r>
                      <a:r>
                        <a:rPr sz="1350" b="0" dirty="0">
                          <a:latin typeface="Nirmala UI" panose="020B0502040204020203" pitchFamily="34" charset="0"/>
                          <a:ea typeface="Nirmala UI" panose="020B0502040204020203" pitchFamily="34" charset="0"/>
                          <a:cs typeface="Nirmala UI" panose="020B0502040204020203" pitchFamily="34" charset="0"/>
                        </a:rPr>
                        <a:t> </a:t>
                      </a:r>
                      <a:r>
                        <a:rPr sz="1350" dirty="0" err="1">
                          <a:latin typeface="Nirmala UI" panose="020B0502040204020203" pitchFamily="34" charset="0"/>
                          <a:ea typeface="Nirmala UI" panose="020B0502040204020203" pitchFamily="34" charset="0"/>
                          <a:cs typeface="Nirmala UI" panose="020B0502040204020203" pitchFamily="34" charset="0"/>
                        </a:rPr>
                        <a:t>लेखन</a:t>
                      </a:r>
                      <a:r>
                        <a:rPr sz="1350" b="0" dirty="0">
                          <a:latin typeface="Nirmala UI" panose="020B0502040204020203" pitchFamily="34" charset="0"/>
                          <a:ea typeface="Nirmala UI" panose="020B0502040204020203" pitchFamily="34" charset="0"/>
                          <a:cs typeface="Nirmala UI" panose="020B0502040204020203" pitchFamily="34" charset="0"/>
                        </a:rPr>
                        <a:t> </a:t>
                      </a:r>
                      <a:r>
                        <a:rPr lang="en-US" sz="1350" b="1" dirty="0">
                          <a:latin typeface="Nirmala UI" panose="020B0502040204020203" pitchFamily="34" charset="0"/>
                          <a:ea typeface="Nirmala UI" panose="020B0502040204020203" pitchFamily="34" charset="0"/>
                          <a:cs typeface="Nirmala UI" panose="020B0502040204020203" pitchFamily="34" charset="0"/>
                        </a:rPr>
                        <a:t>: </a:t>
                      </a:r>
                      <a:r>
                        <a:rPr sz="1350" b="0" dirty="0" err="1">
                          <a:latin typeface="Nirmala UI" panose="020B0502040204020203" pitchFamily="34" charset="0"/>
                          <a:ea typeface="Nirmala UI" panose="020B0502040204020203" pitchFamily="34" charset="0"/>
                          <a:cs typeface="Nirmala UI" panose="020B0502040204020203" pitchFamily="34" charset="0"/>
                        </a:rPr>
                        <a:t>अनुच्छेद</a:t>
                      </a:r>
                      <a:r>
                        <a:rPr sz="1350" b="0" dirty="0">
                          <a:latin typeface="Nirmala UI" panose="020B0502040204020203" pitchFamily="34" charset="0"/>
                          <a:ea typeface="Nirmala UI" panose="020B0502040204020203" pitchFamily="34" charset="0"/>
                          <a:cs typeface="Nirmala UI" panose="020B0502040204020203" pitchFamily="34" charset="0"/>
                        </a:rPr>
                        <a:t> व ई </a:t>
                      </a:r>
                      <a:r>
                        <a:rPr lang="en-US" sz="1350" b="0" dirty="0">
                          <a:latin typeface="Nirmala UI" panose="020B0502040204020203" pitchFamily="34" charset="0"/>
                          <a:ea typeface="Nirmala UI" panose="020B0502040204020203" pitchFamily="34" charset="0"/>
                          <a:cs typeface="Nirmala UI" panose="020B0502040204020203" pitchFamily="34" charset="0"/>
                        </a:rPr>
                        <a:t>-</a:t>
                      </a:r>
                      <a:r>
                        <a:rPr sz="1350" b="0" dirty="0" err="1">
                          <a:latin typeface="Nirmala UI" panose="020B0502040204020203" pitchFamily="34" charset="0"/>
                          <a:ea typeface="Nirmala UI" panose="020B0502040204020203" pitchFamily="34" charset="0"/>
                          <a:cs typeface="Nirmala UI" panose="020B0502040204020203" pitchFamily="34" charset="0"/>
                        </a:rPr>
                        <a:t>मेल</a:t>
                      </a:r>
                      <a:r>
                        <a:rPr sz="1350" b="0" dirty="0">
                          <a:latin typeface="Nirmala UI" panose="020B0502040204020203" pitchFamily="34" charset="0"/>
                          <a:ea typeface="Nirmala UI" panose="020B0502040204020203" pitchFamily="34" charset="0"/>
                          <a:cs typeface="Nirmala UI" panose="020B0502040204020203" pitchFamily="34" charset="0"/>
                        </a:rPr>
                        <a:t> </a:t>
                      </a:r>
                      <a:r>
                        <a:rPr sz="1350" b="0" dirty="0" err="1">
                          <a:latin typeface="Nirmala UI" panose="020B0502040204020203" pitchFamily="34" charset="0"/>
                          <a:ea typeface="Nirmala UI" panose="020B0502040204020203" pitchFamily="34" charset="0"/>
                          <a:cs typeface="Nirmala UI" panose="020B0502040204020203" pitchFamily="34" charset="0"/>
                        </a:rPr>
                        <a:t>लेखन</a:t>
                      </a:r>
                      <a:r>
                        <a:rPr sz="1350" b="0" dirty="0">
                          <a:latin typeface="Nirmala UI" panose="020B0502040204020203" pitchFamily="34" charset="0"/>
                          <a:ea typeface="Nirmala UI" panose="020B0502040204020203" pitchFamily="34" charset="0"/>
                          <a:cs typeface="Nirmala UI" panose="020B0502040204020203" pitchFamily="34" charset="0"/>
                        </a:rPr>
                        <a:t> </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en-US" sz="1350" b="1" dirty="0"/>
                        <a:t>SEA/ELA </a:t>
                      </a:r>
                      <a:r>
                        <a:rPr lang="en-US" sz="1350" b="1" dirty="0">
                          <a:latin typeface="Nirmala UI" panose="020B0502040204020203" pitchFamily="34" charset="0"/>
                          <a:ea typeface="Nirmala UI" panose="020B0502040204020203" pitchFamily="34" charset="0"/>
                          <a:cs typeface="Nirmala UI" panose="020B0502040204020203" pitchFamily="34" charset="0"/>
                        </a:rPr>
                        <a:t> : “</a:t>
                      </a:r>
                      <a:r>
                        <a:rPr lang="hi-IN" sz="1350" b="1" dirty="0">
                          <a:latin typeface="Nirmala UI" panose="020B0502040204020203" pitchFamily="34" charset="0"/>
                          <a:ea typeface="Nirmala UI" panose="020B0502040204020203" pitchFamily="34" charset="0"/>
                          <a:cs typeface="Nirmala UI" panose="020B0502040204020203" pitchFamily="34" charset="0"/>
                        </a:rPr>
                        <a:t>मूल्य संवाद – आज के समय में बालगोबिन भगत”</a:t>
                      </a:r>
                      <a:endParaRPr lang="en-US" sz="1350" b="1"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छात्र समूहों में यह कल्पना करेंगे कि बालगोबिन भगत आज </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के समाज में हैं। विद्यार्थी उनके जीवन-मूल्यों को वर्तमान </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जीवन से जोड़ते हुए संवाद / लघु भूमिका-अभिनय प्रस्तुत करेंगे। </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en-US" sz="1350" b="1" dirty="0">
                          <a:latin typeface="Nirmala UI" panose="020B0502040204020203" pitchFamily="34" charset="0"/>
                          <a:ea typeface="Nirmala UI" panose="020B0502040204020203" pitchFamily="34" charset="0"/>
                          <a:cs typeface="Nirmala UI" panose="020B0502040204020203" pitchFamily="34" charset="0"/>
                        </a:rPr>
                        <a:t>AIL : “</a:t>
                      </a:r>
                      <a:r>
                        <a:rPr lang="hi-IN" sz="1350" b="1" dirty="0">
                          <a:latin typeface="Nirmala UI" panose="020B0502040204020203" pitchFamily="34" charset="0"/>
                          <a:ea typeface="Nirmala UI" panose="020B0502040204020203" pitchFamily="34" charset="0"/>
                          <a:cs typeface="Nirmala UI" panose="020B0502040204020203" pitchFamily="34" charset="0"/>
                        </a:rPr>
                        <a:t>मूल्य-मानचित्र (</a:t>
                      </a:r>
                      <a:r>
                        <a:rPr lang="en-US" sz="1350" b="1" dirty="0">
                          <a:latin typeface="Nirmala UI" panose="020B0502040204020203" pitchFamily="34" charset="0"/>
                          <a:ea typeface="Nirmala UI" panose="020B0502040204020203" pitchFamily="34" charset="0"/>
                          <a:cs typeface="Nirmala UI" panose="020B0502040204020203" pitchFamily="34" charset="0"/>
                        </a:rPr>
                        <a:t>Value Mind Map)”</a:t>
                      </a:r>
                    </a:p>
                    <a:p>
                      <a:pPr marL="0" indent="165100" algn="l" defTabSz="685800">
                        <a:lnSpc>
                          <a:spcPct val="100000"/>
                        </a:lnSpc>
                        <a:defRPr sz="1400" b="1">
                          <a:latin typeface="Times New Roman"/>
                          <a:ea typeface="Times New Roman"/>
                          <a:cs typeface="Times New Roman"/>
                          <a:sym typeface="Times New Roman"/>
                        </a:defRPr>
                      </a:pPr>
                      <a:r>
                        <a:rPr lang="en-US" sz="1350" b="0" baseline="0" dirty="0">
                          <a:latin typeface="Nirmala UI" panose="020B0502040204020203" pitchFamily="34" charset="0"/>
                          <a:ea typeface="Nirmala UI" panose="020B0502040204020203" pitchFamily="34" charset="0"/>
                          <a:cs typeface="Nirmala UI" panose="020B0502040204020203" pitchFamily="34" charset="0"/>
                        </a:rPr>
                        <a:t> </a:t>
                      </a:r>
                      <a:r>
                        <a:rPr lang="hi-IN" sz="1350" b="0" dirty="0">
                          <a:latin typeface="Nirmala UI" panose="020B0502040204020203" pitchFamily="34" charset="0"/>
                          <a:ea typeface="Nirmala UI" panose="020B0502040204020203" pitchFamily="34" charset="0"/>
                          <a:cs typeface="Nirmala UI" panose="020B0502040204020203" pitchFamily="34" charset="0"/>
                        </a:rPr>
                        <a:t>छात्र बालगोबिन भगत के जीवन से जुड़े प्रमुख </a:t>
                      </a:r>
                      <a:r>
                        <a:rPr lang="en-US" altLang="hi-IN" sz="1350" b="0" dirty="0">
                          <a:latin typeface="Nirmala UI" panose="020B0502040204020203" pitchFamily="34" charset="0"/>
                          <a:ea typeface="Nirmala UI" panose="020B0502040204020203" pitchFamily="34" charset="0"/>
                          <a:cs typeface="Nirmala UI" panose="020B0502040204020203" pitchFamily="34" charset="0"/>
                        </a:rPr>
                        <a:t> </a:t>
                      </a:r>
                      <a:r>
                        <a:rPr lang="hi-IN" sz="1350" b="0" dirty="0">
                          <a:latin typeface="Nirmala UI" panose="020B0502040204020203" pitchFamily="34" charset="0"/>
                          <a:ea typeface="Nirmala UI" panose="020B0502040204020203" pitchFamily="34" charset="0"/>
                          <a:cs typeface="Nirmala UI" panose="020B0502040204020203" pitchFamily="34" charset="0"/>
                        </a:rPr>
                        <a:t>मूल्यों—जैसे भक्ति,</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सादगी, मानवीय संवेदना, सामाजिक समरसता और आत्मानुशासन</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को पहचानेंगे। इन मूल्यों को </a:t>
                      </a:r>
                      <a:r>
                        <a:rPr lang="en-US" sz="1350" b="0" dirty="0">
                          <a:latin typeface="Nirmala UI" panose="020B0502040204020203" pitchFamily="34" charset="0"/>
                          <a:ea typeface="Nirmala UI" panose="020B0502040204020203" pitchFamily="34" charset="0"/>
                          <a:cs typeface="Nirmala UI" panose="020B0502040204020203" pitchFamily="34" charset="0"/>
                        </a:rPr>
                        <a:t>Mind Map </a:t>
                      </a:r>
                      <a:r>
                        <a:rPr lang="hi-IN" sz="1350" b="0" dirty="0">
                          <a:latin typeface="Nirmala UI" panose="020B0502040204020203" pitchFamily="34" charset="0"/>
                          <a:ea typeface="Nirmala UI" panose="020B0502040204020203" pitchFamily="34" charset="0"/>
                          <a:cs typeface="Nirmala UI" panose="020B0502040204020203" pitchFamily="34" charset="0"/>
                        </a:rPr>
                        <a:t>के रूप  प्रस्तुत करेंगे। अंत</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में विद्यार्थी अपने मानचित्र का संक्षिप्त मौखिक प्रस्तुतीकरण भी देंगे।</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1" dirty="0">
                          <a:latin typeface="Nirmala UI" panose="020B0502040204020203" pitchFamily="34" charset="0"/>
                          <a:ea typeface="Nirmala UI" panose="020B0502040204020203" pitchFamily="34" charset="0"/>
                          <a:cs typeface="Nirmala UI" panose="020B0502040204020203" pitchFamily="34" charset="0"/>
                        </a:rPr>
                        <a:t>कौशल विकसित</a:t>
                      </a:r>
                      <a:r>
                        <a:rPr lang="hi-IN" sz="1350" b="0" dirty="0">
                          <a:latin typeface="Nirmala UI" panose="020B0502040204020203" pitchFamily="34" charset="0"/>
                          <a:ea typeface="Nirmala UI" panose="020B0502040204020203" pitchFamily="34" charset="0"/>
                          <a:cs typeface="Nirmala UI" panose="020B0502040204020203" pitchFamily="34" charset="0"/>
                        </a:rPr>
                        <a:t>:रचनात्मक अभिव्यक्ति, भावबोध, साहित्यिक समझ,</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प्रतीकात्मक सोच, आलोचनात्मक चिंतन, नैतिक मूल्यबोध</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txBody>
                  <a:tcPr marL="0" marR="0" marT="0" marB="0" horzOverflow="overflow">
                    <a:lnL w="12700" cap="flat" cmpd="sng" algn="ctr">
                      <a:solidFill>
                        <a:srgbClr val="000000"/>
                      </a:solidFill>
                      <a:prstDash val="solid"/>
                      <a:round/>
                      <a:headEnd type="none" w="med" len="med"/>
                      <a:tailEnd type="none" w="med" len="med"/>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564269011"/>
                  </a:ext>
                </a:extLst>
              </a:tr>
              <a:tr h="1689448">
                <a:tc>
                  <a:txBody>
                    <a:bodyPr/>
                    <a:lstStyle/>
                    <a:p>
                      <a:pPr algn="ctr">
                        <a:lnSpc>
                          <a:spcPct val="115000"/>
                        </a:lnSpc>
                        <a:defRPr sz="1800"/>
                      </a:pPr>
                      <a:r>
                        <a:rPr lang="hi-IN" sz="1400" b="1" dirty="0">
                          <a:latin typeface="Nirmala UI" pitchFamily="34" charset="0"/>
                          <a:ea typeface="Nirmala UI" pitchFamily="34" charset="0"/>
                          <a:cs typeface="Nirmala UI" pitchFamily="34" charset="0"/>
                          <a:sym typeface="Helvetica"/>
                        </a:rPr>
                        <a:t>मई</a:t>
                      </a:r>
                      <a:endParaRPr sz="1400" b="1" dirty="0">
                        <a:latin typeface="Nirmala UI" pitchFamily="34" charset="0"/>
                        <a:ea typeface="Nirmala UI" pitchFamily="34" charset="0"/>
                        <a:cs typeface="Nirmala UI" pitchFamily="34" charset="0"/>
                        <a:sym typeface="Helvetica"/>
                      </a:endParaRP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lnB>
                    <a:solidFill>
                      <a:schemeClr val="accent5">
                        <a:lumMod val="60000"/>
                        <a:lumOff val="40000"/>
                      </a:schemeClr>
                    </a:solidFill>
                  </a:tcPr>
                </a:tc>
                <a:tc>
                  <a:txBody>
                    <a:bodyPr/>
                    <a:lstStyle/>
                    <a:p>
                      <a:pPr marL="0" indent="165100" algn="l" defTabSz="685800">
                        <a:lnSpc>
                          <a:spcPct val="100000"/>
                        </a:lnSpc>
                        <a:defRPr sz="1400" b="1">
                          <a:latin typeface="+mn-lt"/>
                          <a:ea typeface="+mn-ea"/>
                          <a:cs typeface="+mn-cs"/>
                          <a:sym typeface="Helvetica"/>
                        </a:defRPr>
                      </a:pPr>
                      <a:r>
                        <a:rPr lang="hi-IN" sz="1350" dirty="0">
                          <a:latin typeface="Nirmala UI" panose="020B0502040204020203" pitchFamily="34" charset="0"/>
                          <a:ea typeface="Nirmala UI" panose="020B0502040204020203" pitchFamily="34" charset="0"/>
                          <a:cs typeface="Nirmala UI" panose="020B0502040204020203" pitchFamily="34" charset="0"/>
                        </a:rPr>
                        <a:t>क्षितिज</a:t>
                      </a:r>
                      <a:r>
                        <a:rPr lang="hi-IN" sz="1350" b="0" dirty="0">
                          <a:latin typeface="Nirmala UI" panose="020B0502040204020203" pitchFamily="34" charset="0"/>
                          <a:ea typeface="Nirmala UI" panose="020B0502040204020203" pitchFamily="34" charset="0"/>
                          <a:cs typeface="Nirmala UI" panose="020B0502040204020203" pitchFamily="34" charset="0"/>
                        </a:rPr>
                        <a:t> </a:t>
                      </a:r>
                      <a:r>
                        <a:rPr lang="hi-IN" sz="1350" dirty="0">
                          <a:latin typeface="Nirmala UI" panose="020B0502040204020203" pitchFamily="34" charset="0"/>
                          <a:ea typeface="Nirmala UI" panose="020B0502040204020203" pitchFamily="34" charset="0"/>
                          <a:cs typeface="Nirmala UI" panose="020B0502040204020203" pitchFamily="34" charset="0"/>
                        </a:rPr>
                        <a:t>पद्य-खंड</a:t>
                      </a:r>
                      <a:r>
                        <a:rPr lang="hi-IN" sz="1350" b="1" dirty="0">
                          <a:latin typeface="Nirmala UI" panose="020B0502040204020203" pitchFamily="34" charset="0"/>
                          <a:ea typeface="Nirmala UI" panose="020B0502040204020203" pitchFamily="34" charset="0"/>
                          <a:cs typeface="Nirmala UI" panose="020B0502040204020203" pitchFamily="34" charset="0"/>
                        </a:rPr>
                        <a:t> :</a:t>
                      </a:r>
                      <a:r>
                        <a:rPr lang="hi-IN" sz="1350" b="0" dirty="0">
                          <a:latin typeface="Nirmala UI" panose="020B0502040204020203" pitchFamily="34" charset="0"/>
                          <a:ea typeface="Nirmala UI" panose="020B0502040204020203" pitchFamily="34" charset="0"/>
                          <a:cs typeface="Nirmala UI" panose="020B0502040204020203" pitchFamily="34" charset="0"/>
                        </a:rPr>
                        <a:t> </a:t>
                      </a:r>
                      <a:r>
                        <a:rPr lang="hi-IN" sz="1350" b="1" dirty="0">
                          <a:latin typeface="Nirmala UI" panose="020B0502040204020203" pitchFamily="34" charset="0"/>
                          <a:ea typeface="Nirmala UI" panose="020B0502040204020203" pitchFamily="34" charset="0"/>
                          <a:cs typeface="Nirmala UI" panose="020B0502040204020203" pitchFamily="34" charset="0"/>
                        </a:rPr>
                        <a:t>कविता-5 </a:t>
                      </a:r>
                      <a:r>
                        <a:rPr lang="hi-IN" sz="1350" b="0" dirty="0">
                          <a:latin typeface="Nirmala UI" panose="020B0502040204020203" pitchFamily="34" charset="0"/>
                          <a:ea typeface="Nirmala UI" panose="020B0502040204020203" pitchFamily="34" charset="0"/>
                          <a:cs typeface="Nirmala UI" panose="020B0502040204020203" pitchFamily="34" charset="0"/>
                        </a:rPr>
                        <a:t>उत्साह , अट्ट नहीं रही है </a:t>
                      </a:r>
                    </a:p>
                    <a:p>
                      <a:pPr marL="0" indent="165100" algn="l" defTabSz="685800">
                        <a:lnSpc>
                          <a:spcPct val="100000"/>
                        </a:lnSpc>
                        <a:defRPr sz="1200" b="1">
                          <a:latin typeface="Times New Roman"/>
                          <a:ea typeface="Times New Roman"/>
                          <a:cs typeface="Times New Roman"/>
                          <a:sym typeface="Times New Roman"/>
                        </a:defRPr>
                      </a:pPr>
                      <a:r>
                        <a:rPr lang="hi-IN" sz="1350" b="1" i="0" u="none" strike="noStrike" cap="none" spc="0" baseline="0" dirty="0">
                          <a:solidFill>
                            <a:srgbClr val="000000"/>
                          </a:solidFill>
                          <a:latin typeface="Nirmala UI" panose="020B0502040204020203" pitchFamily="34" charset="0"/>
                          <a:ea typeface="Nirmala UI" panose="020B0502040204020203" pitchFamily="34" charset="0"/>
                          <a:cs typeface="Nirmala UI" panose="020B0502040204020203" pitchFamily="34" charset="0"/>
                          <a:sym typeface="Calibri"/>
                        </a:rPr>
                        <a:t>कृतिका</a:t>
                      </a:r>
                      <a:r>
                        <a:rPr lang="hi-IN" sz="1350" b="1" i="0" u="none" strike="noStrike" cap="none" spc="0" baseline="0" dirty="0">
                          <a:solidFill>
                            <a:srgbClr val="000000"/>
                          </a:solidFill>
                          <a:latin typeface="Nirmala UI" panose="020B0502040204020203" pitchFamily="34" charset="0"/>
                          <a:ea typeface="Nirmala UI" panose="020B0502040204020203" pitchFamily="34" charset="0"/>
                          <a:cs typeface="Nirmala UI" panose="020B0502040204020203" pitchFamily="34" charset="0"/>
                          <a:sym typeface="Nirm"/>
                        </a:rPr>
                        <a:t> :  </a:t>
                      </a:r>
                      <a:r>
                        <a:rPr lang="hi-IN" sz="1350" b="0" i="0" u="none" strike="noStrike" cap="none" spc="0" baseline="0" dirty="0">
                          <a:solidFill>
                            <a:srgbClr val="000000"/>
                          </a:solidFill>
                          <a:latin typeface="Nirmala UI" panose="020B0502040204020203" pitchFamily="34" charset="0"/>
                          <a:ea typeface="Nirmala UI" panose="020B0502040204020203" pitchFamily="34" charset="0"/>
                          <a:cs typeface="Nirmala UI" panose="020B0502040204020203" pitchFamily="34" charset="0"/>
                          <a:sym typeface="Calibri"/>
                        </a:rPr>
                        <a:t>पा</a:t>
                      </a:r>
                      <a:r>
                        <a:rPr lang="hi-IN" sz="1350" b="1" i="0" u="none" strike="noStrike" cap="none" spc="0" baseline="0" dirty="0">
                          <a:solidFill>
                            <a:srgbClr val="000000"/>
                          </a:solidFill>
                          <a:latin typeface="Nirmala UI" panose="020B0502040204020203" pitchFamily="34" charset="0"/>
                          <a:ea typeface="Nirmala UI" panose="020B0502040204020203" pitchFamily="34" charset="0"/>
                          <a:cs typeface="Nirmala UI" panose="020B0502040204020203" pitchFamily="34" charset="0"/>
                          <a:sym typeface="Calibri"/>
                        </a:rPr>
                        <a:t>ठ</a:t>
                      </a:r>
                      <a:r>
                        <a:rPr lang="hi-IN" sz="1350" b="1" i="0" u="none" strike="noStrike" cap="none" spc="0" baseline="0" dirty="0">
                          <a:solidFill>
                            <a:srgbClr val="000000"/>
                          </a:solidFill>
                          <a:latin typeface="Nirmala UI" panose="020B0502040204020203" pitchFamily="34" charset="0"/>
                          <a:ea typeface="Nirmala UI" panose="020B0502040204020203" pitchFamily="34" charset="0"/>
                          <a:cs typeface="Nirmala UI" panose="020B0502040204020203" pitchFamily="34" charset="0"/>
                          <a:sym typeface="Nirm"/>
                        </a:rPr>
                        <a:t>-5</a:t>
                      </a:r>
                      <a:r>
                        <a:rPr lang="hi-IN" sz="1350" b="0" i="0" u="none" strike="noStrike" cap="none" spc="0" baseline="0" dirty="0">
                          <a:solidFill>
                            <a:srgbClr val="000000"/>
                          </a:solidFill>
                          <a:latin typeface="Nirmala UI" panose="020B0502040204020203" pitchFamily="34" charset="0"/>
                          <a:ea typeface="Nirmala UI" panose="020B0502040204020203" pitchFamily="34" charset="0"/>
                          <a:cs typeface="Nirmala UI" panose="020B0502040204020203" pitchFamily="34" charset="0"/>
                          <a:sym typeface="Nirm"/>
                        </a:rPr>
                        <a:t> </a:t>
                      </a:r>
                      <a:r>
                        <a:rPr lang="hi-IN" sz="1350" b="0" dirty="0">
                          <a:latin typeface="Nirmala UI" panose="020B0502040204020203" pitchFamily="34" charset="0"/>
                          <a:ea typeface="Nirmala UI" panose="020B0502040204020203" pitchFamily="34" charset="0"/>
                          <a:cs typeface="Nirmala UI" panose="020B0502040204020203" pitchFamily="34" charset="0"/>
                          <a:sym typeface="Helvetica"/>
                        </a:rPr>
                        <a:t>मैं क्यों लिखता हूँ</a:t>
                      </a:r>
                      <a:r>
                        <a:rPr lang="en-US" sz="1350" b="0" dirty="0">
                          <a:latin typeface="Nirmala UI" panose="020B0502040204020203" pitchFamily="34" charset="0"/>
                          <a:ea typeface="Nirmala UI" panose="020B0502040204020203" pitchFamily="34" charset="0"/>
                          <a:cs typeface="Nirmala UI" panose="020B0502040204020203" pitchFamily="34" charset="0"/>
                          <a:sym typeface="Helvetica"/>
                        </a:rPr>
                        <a:t>?</a:t>
                      </a:r>
                      <a:r>
                        <a:rPr lang="hi-IN" sz="1350" b="0" dirty="0">
                          <a:latin typeface="Nirmala UI" panose="020B0502040204020203" pitchFamily="34" charset="0"/>
                          <a:ea typeface="Nirmala UI" panose="020B0502040204020203" pitchFamily="34" charset="0"/>
                          <a:cs typeface="Nirmala UI" panose="020B0502040204020203" pitchFamily="34" charset="0"/>
                          <a:sym typeface="Helvetica"/>
                        </a:rPr>
                        <a:t> </a:t>
                      </a:r>
                      <a:endParaRPr lang="hi-IN" sz="1350" dirty="0">
                        <a:latin typeface="Nirmala UI" panose="020B0502040204020203" pitchFamily="34" charset="0"/>
                        <a:ea typeface="Nirmala UI" panose="020B0502040204020203" pitchFamily="34" charset="0"/>
                        <a:cs typeface="Nirmala UI" panose="020B0502040204020203" pitchFamily="34" charset="0"/>
                        <a:sym typeface="Nirm"/>
                      </a:endParaRPr>
                    </a:p>
                    <a:p>
                      <a:pPr marL="0" indent="165100" algn="l" defTabSz="685800">
                        <a:lnSpc>
                          <a:spcPct val="100000"/>
                        </a:lnSpc>
                        <a:defRPr sz="1400" b="1">
                          <a:latin typeface="+mn-lt"/>
                          <a:ea typeface="+mn-ea"/>
                          <a:cs typeface="+mn-cs"/>
                          <a:sym typeface="Helvetica"/>
                        </a:defRPr>
                      </a:pPr>
                      <a:r>
                        <a:rPr lang="hi-IN" sz="1350" dirty="0">
                          <a:latin typeface="Nirmala UI" panose="020B0502040204020203" pitchFamily="34" charset="0"/>
                          <a:ea typeface="Nirmala UI" panose="020B0502040204020203" pitchFamily="34" charset="0"/>
                          <a:cs typeface="Nirmala UI" panose="020B0502040204020203" pitchFamily="34" charset="0"/>
                        </a:rPr>
                        <a:t>व्याकरण</a:t>
                      </a:r>
                      <a:r>
                        <a:rPr lang="hi-IN" sz="1350" b="0" dirty="0">
                          <a:latin typeface="Nirmala UI" panose="020B0502040204020203" pitchFamily="34" charset="0"/>
                          <a:ea typeface="Nirmala UI" panose="020B0502040204020203" pitchFamily="34" charset="0"/>
                          <a:cs typeface="Nirmala UI" panose="020B0502040204020203" pitchFamily="34" charset="0"/>
                        </a:rPr>
                        <a:t>  </a:t>
                      </a:r>
                      <a:r>
                        <a:rPr lang="hi-IN" sz="1350" b="1" dirty="0">
                          <a:latin typeface="Nirmala UI" panose="020B0502040204020203" pitchFamily="34" charset="0"/>
                          <a:ea typeface="Nirmala UI" panose="020B0502040204020203" pitchFamily="34" charset="0"/>
                          <a:cs typeface="Nirmala UI" panose="020B0502040204020203" pitchFamily="34" charset="0"/>
                        </a:rPr>
                        <a:t>पाठ-3</a:t>
                      </a:r>
                      <a:r>
                        <a:rPr lang="hi-IN" sz="1350" b="0" dirty="0">
                          <a:latin typeface="Nirmala UI" panose="020B0502040204020203" pitchFamily="34" charset="0"/>
                          <a:ea typeface="Nirmala UI" panose="020B0502040204020203" pitchFamily="34" charset="0"/>
                          <a:cs typeface="Nirmala UI" panose="020B0502040204020203" pitchFamily="34" charset="0"/>
                        </a:rPr>
                        <a:t> पद - परिचय </a:t>
                      </a:r>
                    </a:p>
                    <a:p>
                      <a:pPr marL="0" indent="165100" algn="l" defTabSz="685800">
                        <a:lnSpc>
                          <a:spcPct val="100000"/>
                        </a:lnSpc>
                        <a:defRPr sz="1400" b="1">
                          <a:latin typeface="+mn-lt"/>
                          <a:ea typeface="+mn-ea"/>
                          <a:cs typeface="+mn-cs"/>
                          <a:sym typeface="Helvetica"/>
                        </a:defRPr>
                      </a:pPr>
                      <a:r>
                        <a:rPr lang="hi-IN" sz="1350" dirty="0">
                          <a:latin typeface="Nirmala UI" panose="020B0502040204020203" pitchFamily="34" charset="0"/>
                          <a:ea typeface="Nirmala UI" panose="020B0502040204020203" pitchFamily="34" charset="0"/>
                          <a:cs typeface="Nirmala UI" panose="020B0502040204020203" pitchFamily="34" charset="0"/>
                        </a:rPr>
                        <a:t>सृजनात्मक</a:t>
                      </a:r>
                      <a:r>
                        <a:rPr lang="hi-IN" sz="1350" b="0" dirty="0">
                          <a:latin typeface="Nirmala UI" panose="020B0502040204020203" pitchFamily="34" charset="0"/>
                          <a:ea typeface="Nirmala UI" panose="020B0502040204020203" pitchFamily="34" charset="0"/>
                          <a:cs typeface="Nirmala UI" panose="020B0502040204020203" pitchFamily="34" charset="0"/>
                        </a:rPr>
                        <a:t> </a:t>
                      </a:r>
                      <a:r>
                        <a:rPr lang="hi-IN" sz="1350" dirty="0">
                          <a:latin typeface="Nirmala UI" panose="020B0502040204020203" pitchFamily="34" charset="0"/>
                          <a:ea typeface="Nirmala UI" panose="020B0502040204020203" pitchFamily="34" charset="0"/>
                          <a:cs typeface="Nirmala UI" panose="020B0502040204020203" pitchFamily="34" charset="0"/>
                        </a:rPr>
                        <a:t>लेखन:</a:t>
                      </a:r>
                      <a:r>
                        <a:rPr lang="hi-IN" sz="1350" b="0" dirty="0">
                          <a:latin typeface="Nirmala UI" panose="020B0502040204020203" pitchFamily="34" charset="0"/>
                          <a:ea typeface="Nirmala UI" panose="020B0502040204020203" pitchFamily="34" charset="0"/>
                          <a:cs typeface="Nirmala UI" panose="020B0502040204020203" pitchFamily="34" charset="0"/>
                        </a:rPr>
                        <a:t>  स्ववृत्त व संदेश लेखन </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en-US" sz="1350" b="1" dirty="0"/>
                        <a:t>SEA/ELA </a:t>
                      </a:r>
                      <a:r>
                        <a:rPr lang="en-US" sz="1350" b="1" dirty="0">
                          <a:latin typeface="Nirmala UI" panose="020B0502040204020203" pitchFamily="34" charset="0"/>
                          <a:ea typeface="Nirmala UI" panose="020B0502040204020203" pitchFamily="34" charset="0"/>
                          <a:cs typeface="Nirmala UI" panose="020B0502040204020203" pitchFamily="34" charset="0"/>
                        </a:rPr>
                        <a:t>: “</a:t>
                      </a:r>
                      <a:r>
                        <a:rPr lang="hi-IN" sz="1350" b="1" dirty="0">
                          <a:latin typeface="Nirmala UI" panose="020B0502040204020203" pitchFamily="34" charset="0"/>
                          <a:ea typeface="Nirmala UI" panose="020B0502040204020203" pitchFamily="34" charset="0"/>
                          <a:cs typeface="Nirmala UI" panose="020B0502040204020203" pitchFamily="34" charset="0"/>
                        </a:rPr>
                        <a:t>डिजिटल दुनिया : सुरक्षित या असुरक्षित?</a:t>
                      </a:r>
                      <a:endParaRPr lang="en-US" sz="1350" b="1"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विद्यार्थी साइबर अपराध और इंटरनेट के बढ़ते प्रभाव पर समूहों में </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चर्चा करेंगे। वाद–विवाद या पोस्टर प्रस्तुति के माध्यम से वे इंटरनेट के </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सही और जिम्मेदार उपयोग पर अपने विचार व्यक्त करेंगे। छात्र यह</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भी आत्ममंथन करेंगे कि वे क्या लिखते/साझा करते हैं और क्यों</a:t>
                      </a:r>
                      <a:r>
                        <a:rPr lang="en-US" sz="1350" b="0" dirty="0">
                          <a:latin typeface="Nirmala UI" panose="020B0502040204020203" pitchFamily="34" charset="0"/>
                          <a:ea typeface="Nirmala UI" panose="020B0502040204020203" pitchFamily="34" charset="0"/>
                          <a:cs typeface="Nirmala UI" panose="020B0502040204020203" pitchFamily="34" charset="0"/>
                        </a:rPr>
                        <a:t>?</a:t>
                      </a:r>
                    </a:p>
                  </a:txBody>
                  <a:tcPr marL="0" marR="0" marT="0" marB="0" horzOverflow="overflow">
                    <a:lnL w="12700" cap="flat" cmpd="sng" algn="ctr">
                      <a:solidFill>
                        <a:srgbClr val="000000"/>
                      </a:solidFill>
                      <a:prstDash val="solid"/>
                      <a:round/>
                      <a:headEnd type="none" w="med" len="med"/>
                      <a:tailEnd type="none" w="med" len="med"/>
                    </a:lnL>
                    <a:lnR w="12700">
                      <a:solidFill>
                        <a:srgbClr val="000000"/>
                      </a:solidFill>
                    </a:lnR>
                    <a:lnT w="12700" cap="flat" cmpd="sng" algn="ctr">
                      <a:solidFill>
                        <a:srgbClr val="000000"/>
                      </a:solidFill>
                      <a:prstDash val="solid"/>
                      <a:round/>
                      <a:headEnd type="none" w="med" len="med"/>
                      <a:tailEnd type="none" w="med" len="med"/>
                    </a:lnT>
                    <a:lnB w="12700">
                      <a:solidFill>
                        <a:srgbClr val="000000"/>
                      </a:solidFill>
                    </a:lnB>
                    <a:solidFill>
                      <a:schemeClr val="accent5">
                        <a:lumMod val="20000"/>
                        <a:lumOff val="80000"/>
                      </a:schemeClr>
                    </a:solidFill>
                  </a:tcPr>
                </a:tc>
                <a:extLst>
                  <a:ext uri="{0D108BD9-81ED-4DB2-BD59-A6C34878D82A}">
                    <a16:rowId xmlns:a16="http://schemas.microsoft.com/office/drawing/2014/main" val="925914388"/>
                  </a:ext>
                </a:extLst>
              </a:tr>
            </a:tbl>
          </a:graphicData>
        </a:graphic>
      </p:graphicFrame>
    </p:spTree>
    <p:extLst>
      <p:ext uri="{BB962C8B-B14F-4D97-AF65-F5344CB8AC3E}">
        <p14:creationId xmlns:p14="http://schemas.microsoft.com/office/powerpoint/2010/main" val="1256653347"/>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3" name="Rectangle 2"/>
          <p:cNvSpPr/>
          <p:nvPr/>
        </p:nvSpPr>
        <p:spPr>
          <a:xfrm>
            <a:off x="270585" y="270587"/>
            <a:ext cx="6310324" cy="9275196"/>
          </a:xfrm>
          <a:prstGeom prst="rect">
            <a:avLst/>
          </a:prstGeom>
          <a:ln w="76200">
            <a:solidFill>
              <a:srgbClr val="32538F"/>
            </a:solidFill>
          </a:ln>
        </p:spPr>
        <p:txBody>
          <a:bodyPr lIns="45718" tIns="45718" rIns="45718" bIns="45718" anchor="ctr"/>
          <a:lstStyle/>
          <a:p>
            <a:pPr algn="ctr">
              <a:defRPr>
                <a:solidFill>
                  <a:srgbClr val="FFFFFF"/>
                </a:solidFill>
                <a:latin typeface="+mn-lt"/>
                <a:ea typeface="+mn-ea"/>
                <a:cs typeface="+mn-cs"/>
                <a:sym typeface="Helvetica"/>
              </a:defRPr>
            </a:pPr>
            <a:endParaRPr/>
          </a:p>
        </p:txBody>
      </p:sp>
      <p:sp>
        <p:nvSpPr>
          <p:cNvPr id="1048614" name="TextBox 6"/>
          <p:cNvSpPr txBox="1"/>
          <p:nvPr/>
        </p:nvSpPr>
        <p:spPr>
          <a:xfrm>
            <a:off x="3370805" y="9545780"/>
            <a:ext cx="326367" cy="369328"/>
          </a:xfrm>
          <a:prstGeom prst="rect">
            <a:avLst/>
          </a:prstGeom>
          <a:ln w="12700">
            <a:miter lim="400000"/>
          </a:ln>
        </p:spPr>
        <p:txBody>
          <a:bodyPr wrap="none" lIns="45718" tIns="45718" rIns="45718" bIns="45718">
            <a:spAutoFit/>
          </a:bodyPr>
          <a:lstStyle/>
          <a:p>
            <a:r>
              <a:rPr lang="en-US" dirty="0"/>
              <a:t>10</a:t>
            </a:r>
            <a:endParaRPr dirty="0"/>
          </a:p>
        </p:txBody>
      </p:sp>
      <p:graphicFrame>
        <p:nvGraphicFramePr>
          <p:cNvPr id="4194309" name="Table 7"/>
          <p:cNvGraphicFramePr/>
          <p:nvPr>
            <p:extLst>
              <p:ext uri="{D42A27DB-BD31-4B8C-83A1-F6EECF244321}">
                <p14:modId xmlns:p14="http://schemas.microsoft.com/office/powerpoint/2010/main" val="58214789"/>
              </p:ext>
            </p:extLst>
          </p:nvPr>
        </p:nvGraphicFramePr>
        <p:xfrm>
          <a:off x="442736" y="475896"/>
          <a:ext cx="5966021" cy="8951130"/>
        </p:xfrm>
        <a:graphic>
          <a:graphicData uri="http://schemas.openxmlformats.org/drawingml/2006/table">
            <a:tbl>
              <a:tblPr/>
              <a:tblGrid>
                <a:gridCol w="1173560">
                  <a:extLst>
                    <a:ext uri="{9D8B030D-6E8A-4147-A177-3AD203B41FA5}">
                      <a16:colId xmlns:a16="http://schemas.microsoft.com/office/drawing/2014/main" val="20000"/>
                    </a:ext>
                  </a:extLst>
                </a:gridCol>
                <a:gridCol w="4792461">
                  <a:extLst>
                    <a:ext uri="{9D8B030D-6E8A-4147-A177-3AD203B41FA5}">
                      <a16:colId xmlns:a16="http://schemas.microsoft.com/office/drawing/2014/main" val="20001"/>
                    </a:ext>
                  </a:extLst>
                </a:gridCol>
              </a:tblGrid>
              <a:tr h="2779396">
                <a:tc>
                  <a:txBody>
                    <a:bodyPr/>
                    <a:lstStyle/>
                    <a:p>
                      <a:pPr algn="ctr">
                        <a:lnSpc>
                          <a:spcPct val="100000"/>
                        </a:lnSpc>
                        <a:defRPr sz="1800"/>
                      </a:pPr>
                      <a:endParaRPr sz="1400" b="1" dirty="0">
                        <a:latin typeface="Nirmala UI" pitchFamily="34" charset="0"/>
                        <a:ea typeface="Nirmala UI" pitchFamily="34" charset="0"/>
                        <a:cs typeface="Nirmala UI" pitchFamily="34" charset="0"/>
                        <a:sym typeface="Helvetica"/>
                      </a:endParaRP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marL="0" indent="165100" algn="l" defTabSz="685800">
                        <a:lnSpc>
                          <a:spcPct val="100000"/>
                        </a:lnSpc>
                        <a:defRPr sz="1400" b="1">
                          <a:latin typeface="Times New Roman"/>
                          <a:ea typeface="Times New Roman"/>
                          <a:cs typeface="Times New Roman"/>
                          <a:sym typeface="Times New Roman"/>
                        </a:defRPr>
                      </a:pPr>
                      <a:r>
                        <a:rPr lang="en-US" sz="1350" b="1" dirty="0">
                          <a:latin typeface="Nirmala UI" panose="020B0502040204020203" pitchFamily="34" charset="0"/>
                          <a:ea typeface="Nirmala UI" panose="020B0502040204020203" pitchFamily="34" charset="0"/>
                          <a:cs typeface="Nirmala UI" panose="020B0502040204020203" pitchFamily="34" charset="0"/>
                        </a:rPr>
                        <a:t>AIL : “</a:t>
                      </a:r>
                      <a:r>
                        <a:rPr lang="hi-IN" sz="1350" b="1" dirty="0">
                          <a:latin typeface="Nirmala UI" panose="020B0502040204020203" pitchFamily="34" charset="0"/>
                          <a:ea typeface="Nirmala UI" panose="020B0502040204020203" pitchFamily="34" charset="0"/>
                          <a:cs typeface="Nirmala UI" panose="020B0502040204020203" pitchFamily="34" charset="0"/>
                        </a:rPr>
                        <a:t>शब्दों का शहर”(पद–परिचय आधारित गतिविधि)</a:t>
                      </a:r>
                      <a:endParaRPr lang="en-US" sz="1350" b="1"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कक्षा को पाँच समूहों में विभाजित किया जाएगा—संज्ञा नगर, सर्वनाम </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चौक, क्रिया मार्ग, विशेषण गली और अव्यय पार्क। प्रत्येक समूह अपने </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निर्धारित पद के अंतर्गत पाँच उपयुक्त शब्द चुनेगा। छात्र उन शब्दों के </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आधार पर एक छोटा दृश्य, चित्र या पोस्टर तैयार करेंगे। प्रस्तुति के </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दौरान वे यह स्पष्ट करेंगे कि चुने गए शब्द उसी स्थान के निवासी </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क्यों हैं</a:t>
                      </a:r>
                      <a:r>
                        <a:rPr lang="en-US" altLang="hi-IN" sz="1350" b="0" dirty="0">
                          <a:latin typeface="Nirmala UI" panose="020B0502040204020203" pitchFamily="34" charset="0"/>
                          <a:ea typeface="Nirmala UI" panose="020B0502040204020203" pitchFamily="34" charset="0"/>
                          <a:cs typeface="Nirmala UI" panose="020B0502040204020203" pitchFamily="34" charset="0"/>
                        </a:rPr>
                        <a:t> ?</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1" dirty="0">
                          <a:latin typeface="Nirmala UI" panose="020B0502040204020203" pitchFamily="34" charset="0"/>
                          <a:ea typeface="Nirmala UI" panose="020B0502040204020203" pitchFamily="34" charset="0"/>
                          <a:cs typeface="Nirmala UI" panose="020B0502040204020203" pitchFamily="34" charset="0"/>
                        </a:rPr>
                        <a:t>कौशल विकसित</a:t>
                      </a:r>
                      <a:r>
                        <a:rPr lang="hi-IN" sz="1350" b="0" dirty="0">
                          <a:latin typeface="Nirmala UI" panose="020B0502040204020203" pitchFamily="34" charset="0"/>
                          <a:ea typeface="Nirmala UI" panose="020B0502040204020203" pitchFamily="34" charset="0"/>
                          <a:cs typeface="Nirmala UI" panose="020B0502040204020203" pitchFamily="34" charset="0"/>
                        </a:rPr>
                        <a:t>:</a:t>
                      </a:r>
                      <a:r>
                        <a:rPr lang="en-US" sz="1350" b="0" dirty="0">
                          <a:latin typeface="Nirmala UI" panose="020B0502040204020203" pitchFamily="34" charset="0"/>
                          <a:ea typeface="Nirmala UI" panose="020B0502040204020203" pitchFamily="34" charset="0"/>
                          <a:cs typeface="Nirmala UI" panose="020B0502040204020203" pitchFamily="34" charset="0"/>
                        </a:rPr>
                        <a:t> </a:t>
                      </a:r>
                      <a:r>
                        <a:rPr lang="hi-IN" sz="1350" b="0" dirty="0">
                          <a:latin typeface="Nirmala UI" panose="020B0502040204020203" pitchFamily="34" charset="0"/>
                          <a:ea typeface="Nirmala UI" panose="020B0502040204020203" pitchFamily="34" charset="0"/>
                          <a:cs typeface="Nirmala UI" panose="020B0502040204020203" pitchFamily="34" charset="0"/>
                        </a:rPr>
                        <a:t>व्याकरणिक समझ, विश्लेषण क्षमता, भाषा-प्रयोग</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कौशल, रचनात्मक सोच, सहयोगात्मक अधिगम</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1" dirty="0">
                          <a:latin typeface="Nirmala UI" panose="020B0502040204020203" pitchFamily="34" charset="0"/>
                          <a:ea typeface="Nirmala UI" panose="020B0502040204020203" pitchFamily="34" charset="0"/>
                          <a:cs typeface="Nirmala UI" panose="020B0502040204020203" pitchFamily="34" charset="0"/>
                        </a:rPr>
                        <a:t>परियोजना कार्य:</a:t>
                      </a:r>
                      <a:r>
                        <a:rPr lang="en-US" sz="1350" b="1" baseline="0" dirty="0">
                          <a:latin typeface="Nirmala UI" panose="020B0502040204020203" pitchFamily="34" charset="0"/>
                          <a:ea typeface="Nirmala UI" panose="020B0502040204020203" pitchFamily="34" charset="0"/>
                          <a:cs typeface="Nirmala UI" panose="020B0502040204020203" pitchFamily="34" charset="0"/>
                        </a:rPr>
                        <a:t> </a:t>
                      </a:r>
                      <a:r>
                        <a:rPr lang="hi-IN" sz="1350" b="1" dirty="0">
                          <a:latin typeface="Nirmala UI" panose="020B0502040204020203" pitchFamily="34" charset="0"/>
                          <a:ea typeface="Nirmala UI" panose="020B0502040204020203" pitchFamily="34" charset="0"/>
                          <a:cs typeface="Nirmala UI" panose="020B0502040204020203" pitchFamily="34" charset="0"/>
                        </a:rPr>
                        <a:t>साहित्य : बीते कल से आज तक</a:t>
                      </a:r>
                      <a:r>
                        <a:rPr lang="en-US" sz="1350" b="1" dirty="0">
                          <a:latin typeface="Nirmala UI" panose="020B0502040204020203" pitchFamily="34" charset="0"/>
                          <a:ea typeface="Nirmala UI" panose="020B0502040204020203" pitchFamily="34" charset="0"/>
                          <a:cs typeface="Nirmala UI" panose="020B0502040204020203" pitchFamily="34" charset="0"/>
                        </a:rPr>
                        <a:t> </a:t>
                      </a: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छात्र किसी एक</a:t>
                      </a:r>
                      <a:r>
                        <a:rPr lang="en-US" sz="1350" b="0" dirty="0">
                          <a:latin typeface="Nirmala UI" panose="020B0502040204020203" pitchFamily="34" charset="0"/>
                          <a:ea typeface="Nirmala UI" panose="020B0502040204020203" pitchFamily="34" charset="0"/>
                          <a:cs typeface="Nirmala UI" panose="020B0502040204020203" pitchFamily="34" charset="0"/>
                        </a:rPr>
                        <a:t> </a:t>
                      </a:r>
                      <a:r>
                        <a:rPr lang="hi-IN" sz="1350" b="0" dirty="0">
                          <a:latin typeface="Nirmala UI" panose="020B0502040204020203" pitchFamily="34" charset="0"/>
                          <a:ea typeface="Nirmala UI" panose="020B0502040204020203" pitchFamily="34" charset="0"/>
                          <a:cs typeface="Nirmala UI" panose="020B0502040204020203" pitchFamily="34" charset="0"/>
                        </a:rPr>
                        <a:t>कवि या लेखक का चयन करेंगे उसकी रचनाओं का </a:t>
                      </a:r>
                      <a:r>
                        <a:rPr lang="en-US" sz="1350" b="0" dirty="0">
                          <a:latin typeface="Nirmala UI" panose="020B0502040204020203" pitchFamily="34" charset="0"/>
                          <a:ea typeface="Nirmala UI" panose="020B0502040204020203" pitchFamily="34" charset="0"/>
                          <a:cs typeface="Nirmala UI" panose="020B0502040204020203" pitchFamily="34" charset="0"/>
                        </a:rPr>
                        <a:t>  </a:t>
                      </a: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आज </a:t>
                      </a:r>
                      <a:r>
                        <a:rPr lang="en-US" sz="1350" b="0" dirty="0">
                          <a:latin typeface="Nirmala UI" panose="020B0502040204020203" pitchFamily="34" charset="0"/>
                          <a:ea typeface="Nirmala UI" panose="020B0502040204020203" pitchFamily="34" charset="0"/>
                          <a:cs typeface="Nirmala UI" panose="020B0502040204020203" pitchFamily="34" charset="0"/>
                        </a:rPr>
                        <a:t> </a:t>
                      </a:r>
                      <a:r>
                        <a:rPr lang="hi-IN" sz="1350" b="0" dirty="0">
                          <a:latin typeface="Nirmala UI" panose="020B0502040204020203" pitchFamily="34" charset="0"/>
                          <a:ea typeface="Nirmala UI" panose="020B0502040204020203" pitchFamily="34" charset="0"/>
                          <a:cs typeface="Nirmala UI" panose="020B0502040204020203" pitchFamily="34" charset="0"/>
                        </a:rPr>
                        <a:t>के विषय में उपयोग और भूमिका बताते हुए अपनी परियोजना </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तैयार करेंगे। शामिल करें: शीर्षक, पोस्टर,नारा, संक्षिप्त विवरण।</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txBody>
                  <a:tcPr marL="0" marR="0" marT="0" marB="0" anchor="ctr" horzOverflow="overflow">
                    <a:lnL w="12700" cap="flat" cmpd="sng" algn="ctr">
                      <a:solidFill>
                        <a:srgbClr val="000000"/>
                      </a:solidFill>
                      <a:prstDash val="solid"/>
                      <a:round/>
                      <a:headEnd type="none" w="med" len="med"/>
                      <a:tailEnd type="none" w="med" len="med"/>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0002"/>
                  </a:ext>
                </a:extLst>
              </a:tr>
              <a:tr h="4703594">
                <a:tc>
                  <a:txBody>
                    <a:bodyPr/>
                    <a:lstStyle/>
                    <a:p>
                      <a:pPr algn="ctr">
                        <a:lnSpc>
                          <a:spcPct val="115000"/>
                        </a:lnSpc>
                        <a:defRPr sz="1800"/>
                      </a:pPr>
                      <a:r>
                        <a:rPr sz="1400" b="1" dirty="0" err="1">
                          <a:latin typeface="Nirmala UI" pitchFamily="34" charset="0"/>
                          <a:ea typeface="Nirmala UI" pitchFamily="34" charset="0"/>
                          <a:cs typeface="Nirmala UI" pitchFamily="34" charset="0"/>
                          <a:sym typeface="Helvetica"/>
                        </a:rPr>
                        <a:t>जुलाई</a:t>
                      </a:r>
                      <a:endParaRPr sz="1400" b="1" dirty="0">
                        <a:latin typeface="Nirmala UI" pitchFamily="34" charset="0"/>
                        <a:ea typeface="Nirmala UI" pitchFamily="34" charset="0"/>
                        <a:cs typeface="Nirmala UI" pitchFamily="34" charset="0"/>
                        <a:sym typeface="Helvetica"/>
                      </a:endParaRP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marL="0" marR="0" lvl="0" indent="165100" algn="l" defTabSz="685800" rtl="0" eaLnBrk="1" fontAlgn="auto" latinLnBrk="0" hangingPunct="1">
                        <a:lnSpc>
                          <a:spcPct val="100000"/>
                        </a:lnSpc>
                        <a:spcBef>
                          <a:spcPts val="0"/>
                        </a:spcBef>
                        <a:spcAft>
                          <a:spcPts val="0"/>
                        </a:spcAft>
                        <a:buClrTx/>
                        <a:buSzTx/>
                        <a:buFontTx/>
                        <a:buNone/>
                        <a:defRPr sz="1400" b="1">
                          <a:latin typeface="+mn-lt"/>
                          <a:ea typeface="+mn-ea"/>
                          <a:cs typeface="+mn-cs"/>
                          <a:sym typeface="Helvetica"/>
                        </a:defRPr>
                      </a:pPr>
                      <a:r>
                        <a:rPr sz="1350" dirty="0" err="1">
                          <a:latin typeface="Nirmala UI" panose="020B0502040204020203" pitchFamily="34" charset="0"/>
                          <a:ea typeface="Nirmala UI" panose="020B0502040204020203" pitchFamily="34" charset="0"/>
                          <a:cs typeface="Nirmala UI" panose="020B0502040204020203" pitchFamily="34" charset="0"/>
                        </a:rPr>
                        <a:t>क्षितिज</a:t>
                      </a:r>
                      <a:r>
                        <a:rPr sz="1350" b="0" dirty="0">
                          <a:latin typeface="Nirmala UI" panose="020B0502040204020203" pitchFamily="34" charset="0"/>
                          <a:ea typeface="Nirmala UI" panose="020B0502040204020203" pitchFamily="34" charset="0"/>
                          <a:cs typeface="Nirmala UI" panose="020B0502040204020203" pitchFamily="34" charset="0"/>
                        </a:rPr>
                        <a:t>  </a:t>
                      </a:r>
                      <a:r>
                        <a:rPr sz="1350" dirty="0" err="1">
                          <a:latin typeface="Nirmala UI" panose="020B0502040204020203" pitchFamily="34" charset="0"/>
                          <a:ea typeface="Nirmala UI" panose="020B0502040204020203" pitchFamily="34" charset="0"/>
                          <a:cs typeface="Nirmala UI" panose="020B0502040204020203" pitchFamily="34" charset="0"/>
                        </a:rPr>
                        <a:t>गद्य-खंड</a:t>
                      </a:r>
                      <a:r>
                        <a:rPr sz="1350" b="0" dirty="0">
                          <a:latin typeface="Nirmala UI" panose="020B0502040204020203" pitchFamily="34" charset="0"/>
                          <a:ea typeface="Nirmala UI" panose="020B0502040204020203" pitchFamily="34" charset="0"/>
                          <a:cs typeface="Nirmala UI" panose="020B0502040204020203" pitchFamily="34" charset="0"/>
                        </a:rPr>
                        <a:t> : </a:t>
                      </a:r>
                      <a:r>
                        <a:rPr lang="hi-IN" sz="1350" b="1" dirty="0">
                          <a:latin typeface="Nirmala UI" panose="020B0502040204020203" pitchFamily="34" charset="0"/>
                          <a:ea typeface="Nirmala UI" panose="020B0502040204020203" pitchFamily="34" charset="0"/>
                          <a:cs typeface="Nirmala UI" panose="020B0502040204020203" pitchFamily="34" charset="0"/>
                        </a:rPr>
                        <a:t>पाठ-16 </a:t>
                      </a:r>
                      <a:r>
                        <a:rPr lang="hi-IN" sz="1350" b="0" dirty="0">
                          <a:latin typeface="Nirmala UI" panose="020B0502040204020203" pitchFamily="34" charset="0"/>
                          <a:ea typeface="Nirmala UI" panose="020B0502040204020203" pitchFamily="34" charset="0"/>
                          <a:cs typeface="Nirmala UI" panose="020B0502040204020203" pitchFamily="34" charset="0"/>
                        </a:rPr>
                        <a:t>नौबतखाने में इबादत</a:t>
                      </a:r>
                    </a:p>
                    <a:p>
                      <a:pPr marL="0" indent="165100" algn="l" defTabSz="685800">
                        <a:lnSpc>
                          <a:spcPct val="100000"/>
                        </a:lnSpc>
                        <a:defRPr sz="1400">
                          <a:latin typeface="+mn-lt"/>
                          <a:ea typeface="+mn-ea"/>
                          <a:cs typeface="+mn-cs"/>
                          <a:sym typeface="Helvetica"/>
                        </a:defRPr>
                      </a:pPr>
                      <a:r>
                        <a:rPr lang="hi-IN" sz="1350" b="1" dirty="0">
                          <a:latin typeface="Nirmala UI" panose="020B0502040204020203" pitchFamily="34" charset="0"/>
                          <a:ea typeface="Nirmala UI" panose="020B0502040204020203" pitchFamily="34" charset="0"/>
                          <a:cs typeface="Nirmala UI" panose="020B0502040204020203" pitchFamily="34" charset="0"/>
                        </a:rPr>
                        <a:t>पाठ -14 </a:t>
                      </a:r>
                      <a:r>
                        <a:rPr lang="hi-IN" sz="1350" dirty="0">
                          <a:latin typeface="Nirmala UI" panose="020B0502040204020203" pitchFamily="34" charset="0"/>
                          <a:ea typeface="Nirmala UI" panose="020B0502040204020203" pitchFamily="34" charset="0"/>
                          <a:cs typeface="Nirmala UI" panose="020B0502040204020203" pitchFamily="34" charset="0"/>
                        </a:rPr>
                        <a:t>एक कहानी यह भी</a:t>
                      </a:r>
                    </a:p>
                    <a:p>
                      <a:pPr marL="0" indent="165100" algn="l" defTabSz="685800">
                        <a:lnSpc>
                          <a:spcPct val="100000"/>
                        </a:lnSpc>
                        <a:defRPr sz="1400" b="1">
                          <a:latin typeface="+mn-lt"/>
                          <a:ea typeface="+mn-ea"/>
                          <a:cs typeface="+mn-cs"/>
                          <a:sym typeface="Helvetica"/>
                        </a:defRPr>
                      </a:pPr>
                      <a:r>
                        <a:rPr sz="1350" dirty="0" err="1">
                          <a:latin typeface="Nirmala UI" panose="020B0502040204020203" pitchFamily="34" charset="0"/>
                          <a:ea typeface="Nirmala UI" panose="020B0502040204020203" pitchFamily="34" charset="0"/>
                          <a:cs typeface="Nirmala UI" panose="020B0502040204020203" pitchFamily="34" charset="0"/>
                        </a:rPr>
                        <a:t>पद्य-खंड</a:t>
                      </a:r>
                      <a:r>
                        <a:rPr sz="1350" b="0" dirty="0">
                          <a:latin typeface="Nirmala UI" panose="020B0502040204020203" pitchFamily="34" charset="0"/>
                          <a:ea typeface="Nirmala UI" panose="020B0502040204020203" pitchFamily="34" charset="0"/>
                          <a:cs typeface="Nirmala UI" panose="020B0502040204020203" pitchFamily="34" charset="0"/>
                        </a:rPr>
                        <a:t> : </a:t>
                      </a:r>
                      <a:r>
                        <a:rPr sz="1350" b="1" dirty="0">
                          <a:latin typeface="Nirmala UI" panose="020B0502040204020203" pitchFamily="34" charset="0"/>
                          <a:ea typeface="Nirmala UI" panose="020B0502040204020203" pitchFamily="34" charset="0"/>
                          <a:cs typeface="Nirmala UI" panose="020B0502040204020203" pitchFamily="34" charset="0"/>
                        </a:rPr>
                        <a:t>कविता-2 </a:t>
                      </a:r>
                      <a:r>
                        <a:rPr sz="1350" b="0" dirty="0" err="1">
                          <a:latin typeface="Nirmala UI" panose="020B0502040204020203" pitchFamily="34" charset="0"/>
                          <a:ea typeface="Nirmala UI" panose="020B0502040204020203" pitchFamily="34" charset="0"/>
                          <a:cs typeface="Nirmala UI" panose="020B0502040204020203" pitchFamily="34" charset="0"/>
                        </a:rPr>
                        <a:t>राम-लक्ष्मण-परशुराम-संवाद</a:t>
                      </a:r>
                      <a:endParaRPr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mn-lt"/>
                          <a:ea typeface="+mn-ea"/>
                          <a:cs typeface="+mn-cs"/>
                          <a:sym typeface="Helvetica"/>
                        </a:defRPr>
                      </a:pPr>
                      <a:r>
                        <a:rPr sz="1350" dirty="0" err="1">
                          <a:latin typeface="Nirmala UI" panose="020B0502040204020203" pitchFamily="34" charset="0"/>
                          <a:ea typeface="Nirmala UI" panose="020B0502040204020203" pitchFamily="34" charset="0"/>
                          <a:cs typeface="Nirmala UI" panose="020B0502040204020203" pitchFamily="34" charset="0"/>
                        </a:rPr>
                        <a:t>व्याकरण</a:t>
                      </a:r>
                      <a:r>
                        <a:rPr sz="1350" b="1" dirty="0">
                          <a:latin typeface="Nirmala UI" panose="020B0502040204020203" pitchFamily="34" charset="0"/>
                          <a:ea typeface="Nirmala UI" panose="020B0502040204020203" pitchFamily="34" charset="0"/>
                          <a:cs typeface="Nirmala UI" panose="020B0502040204020203" pitchFamily="34" charset="0"/>
                        </a:rPr>
                        <a:t>:  पाठ</a:t>
                      </a:r>
                      <a:r>
                        <a:rPr lang="en-US" sz="1350" b="1" dirty="0">
                          <a:latin typeface="Nirmala UI" panose="020B0502040204020203" pitchFamily="34" charset="0"/>
                          <a:ea typeface="Nirmala UI" panose="020B0502040204020203" pitchFamily="34" charset="0"/>
                          <a:cs typeface="Nirmala UI" panose="020B0502040204020203" pitchFamily="34" charset="0"/>
                        </a:rPr>
                        <a:t>-</a:t>
                      </a:r>
                      <a:r>
                        <a:rPr sz="1350" b="1" dirty="0">
                          <a:latin typeface="Nirmala UI" panose="020B0502040204020203" pitchFamily="34" charset="0"/>
                          <a:ea typeface="Nirmala UI" panose="020B0502040204020203" pitchFamily="34" charset="0"/>
                          <a:cs typeface="Nirmala UI" panose="020B0502040204020203" pitchFamily="34" charset="0"/>
                        </a:rPr>
                        <a:t>4</a:t>
                      </a:r>
                      <a:r>
                        <a:rPr lang="en-US" sz="1350" b="1" dirty="0">
                          <a:latin typeface="Nirmala UI" panose="020B0502040204020203" pitchFamily="34" charset="0"/>
                          <a:ea typeface="Nirmala UI" panose="020B0502040204020203" pitchFamily="34" charset="0"/>
                          <a:cs typeface="Nirmala UI" panose="020B0502040204020203" pitchFamily="34" charset="0"/>
                        </a:rPr>
                        <a:t> </a:t>
                      </a:r>
                      <a:r>
                        <a:rPr sz="1350" b="0" dirty="0" err="1">
                          <a:latin typeface="Nirmala UI" panose="020B0502040204020203" pitchFamily="34" charset="0"/>
                          <a:ea typeface="Nirmala UI" panose="020B0502040204020203" pitchFamily="34" charset="0"/>
                          <a:cs typeface="Nirmala UI" panose="020B0502040204020203" pitchFamily="34" charset="0"/>
                        </a:rPr>
                        <a:t>अलंकार</a:t>
                      </a:r>
                      <a:endParaRPr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mn-lt"/>
                          <a:ea typeface="+mn-ea"/>
                          <a:cs typeface="+mn-cs"/>
                          <a:sym typeface="Helvetica"/>
                        </a:defRPr>
                      </a:pPr>
                      <a:r>
                        <a:rPr sz="1350" dirty="0" err="1">
                          <a:latin typeface="Nirmala UI" panose="020B0502040204020203" pitchFamily="34" charset="0"/>
                          <a:ea typeface="Nirmala UI" panose="020B0502040204020203" pitchFamily="34" charset="0"/>
                          <a:cs typeface="Nirmala UI" panose="020B0502040204020203" pitchFamily="34" charset="0"/>
                        </a:rPr>
                        <a:t>सृजनात्मक</a:t>
                      </a:r>
                      <a:r>
                        <a:rPr sz="1350" b="0" dirty="0">
                          <a:latin typeface="Nirmala UI" panose="020B0502040204020203" pitchFamily="34" charset="0"/>
                          <a:ea typeface="Nirmala UI" panose="020B0502040204020203" pitchFamily="34" charset="0"/>
                          <a:cs typeface="Nirmala UI" panose="020B0502040204020203" pitchFamily="34" charset="0"/>
                        </a:rPr>
                        <a:t> </a:t>
                      </a:r>
                      <a:r>
                        <a:rPr sz="1350" dirty="0" err="1">
                          <a:latin typeface="Nirmala UI" panose="020B0502040204020203" pitchFamily="34" charset="0"/>
                          <a:ea typeface="Nirmala UI" panose="020B0502040204020203" pitchFamily="34" charset="0"/>
                          <a:cs typeface="Nirmala UI" panose="020B0502040204020203" pitchFamily="34" charset="0"/>
                        </a:rPr>
                        <a:t>लेखन</a:t>
                      </a:r>
                      <a:r>
                        <a:rPr sz="1350" b="0" dirty="0">
                          <a:latin typeface="Nirmala UI" panose="020B0502040204020203" pitchFamily="34" charset="0"/>
                          <a:ea typeface="Nirmala UI" panose="020B0502040204020203" pitchFamily="34" charset="0"/>
                          <a:cs typeface="Nirmala UI" panose="020B0502040204020203" pitchFamily="34" charset="0"/>
                        </a:rPr>
                        <a:t> </a:t>
                      </a:r>
                      <a:r>
                        <a:rPr lang="en-US" sz="1350" b="0" dirty="0">
                          <a:latin typeface="Nirmala UI" panose="020B0502040204020203" pitchFamily="34" charset="0"/>
                          <a:ea typeface="Nirmala UI" panose="020B0502040204020203" pitchFamily="34" charset="0"/>
                          <a:cs typeface="Nirmala UI" panose="020B0502040204020203" pitchFamily="34" charset="0"/>
                        </a:rPr>
                        <a:t>:</a:t>
                      </a:r>
                      <a:r>
                        <a:rPr sz="1350" b="0" dirty="0">
                          <a:latin typeface="Nirmala UI" panose="020B0502040204020203" pitchFamily="34" charset="0"/>
                          <a:ea typeface="Nirmala UI" panose="020B0502040204020203" pitchFamily="34" charset="0"/>
                          <a:cs typeface="Nirmala UI" panose="020B0502040204020203" pitchFamily="34" charset="0"/>
                        </a:rPr>
                        <a:t> </a:t>
                      </a:r>
                      <a:r>
                        <a:rPr lang="en-US" sz="1350" b="0" dirty="0">
                          <a:latin typeface="Nirmala UI" panose="020B0502040204020203" pitchFamily="34" charset="0"/>
                          <a:ea typeface="Nirmala UI" panose="020B0502040204020203" pitchFamily="34" charset="0"/>
                          <a:cs typeface="Nirmala UI" panose="020B0502040204020203" pitchFamily="34" charset="0"/>
                        </a:rPr>
                        <a:t> </a:t>
                      </a:r>
                      <a:r>
                        <a:rPr sz="1350" b="0" dirty="0" err="1">
                          <a:latin typeface="Nirmala UI" panose="020B0502040204020203" pitchFamily="34" charset="0"/>
                          <a:ea typeface="Nirmala UI" panose="020B0502040204020203" pitchFamily="34" charset="0"/>
                          <a:cs typeface="Nirmala UI" panose="020B0502040204020203" pitchFamily="34" charset="0"/>
                        </a:rPr>
                        <a:t>विज्ञापन</a:t>
                      </a:r>
                      <a:r>
                        <a:rPr sz="1350" b="0" dirty="0">
                          <a:latin typeface="Nirmala UI" panose="020B0502040204020203" pitchFamily="34" charset="0"/>
                          <a:ea typeface="Nirmala UI" panose="020B0502040204020203" pitchFamily="34" charset="0"/>
                          <a:cs typeface="Nirmala UI" panose="020B0502040204020203" pitchFamily="34" charset="0"/>
                        </a:rPr>
                        <a:t> </a:t>
                      </a:r>
                      <a:r>
                        <a:rPr sz="1350" b="0" dirty="0" err="1">
                          <a:latin typeface="Nirmala UI" panose="020B0502040204020203" pitchFamily="34" charset="0"/>
                          <a:ea typeface="Nirmala UI" panose="020B0502040204020203" pitchFamily="34" charset="0"/>
                          <a:cs typeface="Nirmala UI" panose="020B0502040204020203" pitchFamily="34" charset="0"/>
                        </a:rPr>
                        <a:t>लेखन</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en-US" sz="1350" b="1" dirty="0"/>
                        <a:t>SEA/ELA </a:t>
                      </a:r>
                      <a:r>
                        <a:rPr lang="en-US" sz="1350" b="1" dirty="0">
                          <a:latin typeface="Nirmala UI" panose="020B0502040204020203" pitchFamily="34" charset="0"/>
                          <a:ea typeface="Nirmala UI" panose="020B0502040204020203" pitchFamily="34" charset="0"/>
                          <a:cs typeface="Nirmala UI" panose="020B0502040204020203" pitchFamily="34" charset="0"/>
                        </a:rPr>
                        <a:t>: “</a:t>
                      </a:r>
                      <a:r>
                        <a:rPr lang="hi-IN" sz="1350" b="1" dirty="0">
                          <a:latin typeface="Nirmala UI" panose="020B0502040204020203" pitchFamily="34" charset="0"/>
                          <a:ea typeface="Nirmala UI" panose="020B0502040204020203" pitchFamily="34" charset="0"/>
                          <a:cs typeface="Nirmala UI" panose="020B0502040204020203" pitchFamily="34" charset="0"/>
                        </a:rPr>
                        <a:t>संवाद की अदालत”(राम–लक्ष्मण–परशुराम </a:t>
                      </a:r>
                      <a:endParaRPr lang="en-US" sz="1350" b="1"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1" dirty="0">
                          <a:latin typeface="Nirmala UI" panose="020B0502040204020203" pitchFamily="34" charset="0"/>
                          <a:ea typeface="Nirmala UI" panose="020B0502040204020203" pitchFamily="34" charset="0"/>
                          <a:cs typeface="Nirmala UI" panose="020B0502040204020203" pitchFamily="34" charset="0"/>
                        </a:rPr>
                        <a:t>संवाद पर </a:t>
                      </a:r>
                      <a:r>
                        <a:rPr lang="en-US" sz="1350" b="1" dirty="0">
                          <a:latin typeface="Nirmala UI" panose="020B0502040204020203" pitchFamily="34" charset="0"/>
                          <a:ea typeface="Nirmala UI" panose="020B0502040204020203" pitchFamily="34" charset="0"/>
                          <a:cs typeface="Nirmala UI" panose="020B0502040204020203" pitchFamily="34" charset="0"/>
                        </a:rPr>
                        <a:t> </a:t>
                      </a:r>
                      <a:r>
                        <a:rPr lang="hi-IN" sz="1350" b="1" dirty="0">
                          <a:latin typeface="Nirmala UI" panose="020B0502040204020203" pitchFamily="34" charset="0"/>
                          <a:ea typeface="Nirmala UI" panose="020B0502040204020203" pitchFamily="34" charset="0"/>
                          <a:cs typeface="Nirmala UI" panose="020B0502040204020203" pitchFamily="34" charset="0"/>
                        </a:rPr>
                        <a:t>आधारित</a:t>
                      </a:r>
                      <a:r>
                        <a:rPr lang="en-US" altLang="hi-IN" sz="1350" b="1" dirty="0">
                          <a:latin typeface="Nirmala UI" panose="020B0502040204020203" pitchFamily="34" charset="0"/>
                          <a:ea typeface="Nirmala UI" panose="020B0502040204020203" pitchFamily="34" charset="0"/>
                          <a:cs typeface="Nirmala UI" panose="020B0502040204020203" pitchFamily="34" charset="0"/>
                        </a:rPr>
                        <a:t>)</a:t>
                      </a:r>
                      <a:endParaRPr lang="en-US" sz="1350" b="1"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 कक्षा को न्यायालय में परिवर्तित किया जाएगा। विद्यार्थियों को तीन</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भूमिकाओं—न्यायाधीश, वकील और गवाह—में विभाजित किया</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जाएगा। विषय होगा: क्या परशुराम का क्रोध उचित था? वकील और</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गवाह केवल पाठ में दिए गए संवादों के आधार पर अपने तर्क और</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साक्ष्य प्रस्तुत करेंगे</a:t>
                      </a:r>
                      <a:r>
                        <a:rPr lang="en-US" altLang="hi-IN" sz="1350" b="0" dirty="0">
                          <a:latin typeface="Nirmala UI" panose="020B0502040204020203" pitchFamily="34" charset="0"/>
                          <a:ea typeface="Nirmala UI" panose="020B0502040204020203" pitchFamily="34" charset="0"/>
                          <a:cs typeface="Nirmala UI" panose="020B0502040204020203" pitchFamily="34" charset="0"/>
                        </a:rPr>
                        <a:t> </a:t>
                      </a:r>
                      <a:r>
                        <a:rPr lang="hi-IN" altLang="hi-IN" sz="1350" b="0" dirty="0">
                          <a:latin typeface="Nirmala UI" panose="020B0502040204020203" pitchFamily="34" charset="0"/>
                          <a:ea typeface="Nirmala UI" panose="020B0502040204020203" pitchFamily="34" charset="0"/>
                          <a:cs typeface="Nirmala UI" panose="020B0502040204020203" pitchFamily="34" charset="0"/>
                        </a:rPr>
                        <a:t>और</a:t>
                      </a:r>
                      <a:r>
                        <a:rPr lang="en-US" altLang="hi-IN" sz="1350" b="0" dirty="0">
                          <a:latin typeface="Nirmala UI" panose="020B0502040204020203" pitchFamily="34" charset="0"/>
                          <a:ea typeface="Nirmala UI" panose="020B0502040204020203" pitchFamily="34" charset="0"/>
                          <a:cs typeface="Nirmala UI" panose="020B0502040204020203" pitchFamily="34" charset="0"/>
                        </a:rPr>
                        <a:t> </a:t>
                      </a:r>
                      <a:r>
                        <a:rPr lang="hi-IN" altLang="hi-IN" sz="1350" b="0" dirty="0">
                          <a:latin typeface="Nirmala UI" panose="020B0502040204020203" pitchFamily="34" charset="0"/>
                          <a:ea typeface="Nirmala UI" panose="020B0502040204020203" pitchFamily="34" charset="0"/>
                          <a:cs typeface="Nirmala UI" panose="020B0502040204020203" pitchFamily="34" charset="0"/>
                        </a:rPr>
                        <a:t>उसकी</a:t>
                      </a:r>
                      <a:r>
                        <a:rPr lang="en-US" altLang="hi-IN" sz="1350" b="0" dirty="0">
                          <a:latin typeface="Nirmala UI" panose="020B0502040204020203" pitchFamily="34" charset="0"/>
                          <a:ea typeface="Nirmala UI" panose="020B0502040204020203" pitchFamily="34" charset="0"/>
                          <a:cs typeface="Nirmala UI" panose="020B0502040204020203" pitchFamily="34" charset="0"/>
                        </a:rPr>
                        <a:t> </a:t>
                      </a:r>
                      <a:r>
                        <a:rPr lang="hi-IN" sz="1350" b="0" dirty="0">
                          <a:latin typeface="Nirmala UI" panose="020B0502040204020203" pitchFamily="34" charset="0"/>
                          <a:ea typeface="Nirmala UI" panose="020B0502040204020203" pitchFamily="34" charset="0"/>
                          <a:cs typeface="Nirmala UI" panose="020B0502040204020203" pitchFamily="34" charset="0"/>
                        </a:rPr>
                        <a:t>तुलना आज के सामाजिक व्यवहार</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और मूल्यों से</a:t>
                      </a:r>
                      <a:r>
                        <a:rPr lang="en-US" altLang="hi-IN" sz="1350" b="0" dirty="0">
                          <a:latin typeface="Nirmala UI" panose="020B0502040204020203" pitchFamily="34" charset="0"/>
                          <a:ea typeface="Nirmala UI" panose="020B0502040204020203" pitchFamily="34" charset="0"/>
                          <a:cs typeface="Nirmala UI" panose="020B0502040204020203" pitchFamily="34" charset="0"/>
                        </a:rPr>
                        <a:t> </a:t>
                      </a:r>
                      <a:r>
                        <a:rPr lang="hi-IN" altLang="hi-IN" sz="1350" b="0" dirty="0">
                          <a:latin typeface="Nirmala UI" panose="020B0502040204020203" pitchFamily="34" charset="0"/>
                          <a:ea typeface="Nirmala UI" panose="020B0502040204020203" pitchFamily="34" charset="0"/>
                          <a:cs typeface="Nirmala UI" panose="020B0502040204020203" pitchFamily="34" charset="0"/>
                        </a:rPr>
                        <a:t>करेंगे</a:t>
                      </a:r>
                      <a:r>
                        <a:rPr lang="en-US" altLang="hi-IN" sz="1350" b="0" dirty="0">
                          <a:latin typeface="Nirmala UI" panose="020B0502040204020203" pitchFamily="34" charset="0"/>
                          <a:ea typeface="Nirmala UI" panose="020B0502040204020203" pitchFamily="34" charset="0"/>
                          <a:cs typeface="Nirmala UI" panose="020B0502040204020203" pitchFamily="34" charset="0"/>
                        </a:rPr>
                        <a:t> </a:t>
                      </a:r>
                      <a:r>
                        <a:rPr lang="hi-IN" altLang="hi-IN" sz="1350" b="0" dirty="0">
                          <a:latin typeface="Nirmala UI" panose="020B0502040204020203" pitchFamily="34" charset="0"/>
                          <a:ea typeface="Nirmala UI" panose="020B0502040204020203" pitchFamily="34" charset="0"/>
                          <a:cs typeface="Nirmala UI" panose="020B0502040204020203" pitchFamily="34" charset="0"/>
                        </a:rPr>
                        <a:t>।</a:t>
                      </a:r>
                      <a:endParaRPr lang="en-US" altLang="hi-IN"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en-US" sz="1350" b="1" dirty="0">
                          <a:latin typeface="Nirmala UI" panose="020B0502040204020203" pitchFamily="34" charset="0"/>
                          <a:ea typeface="Nirmala UI" panose="020B0502040204020203" pitchFamily="34" charset="0"/>
                          <a:cs typeface="Nirmala UI" panose="020B0502040204020203" pitchFamily="34" charset="0"/>
                        </a:rPr>
                        <a:t>AIL: </a:t>
                      </a:r>
                      <a:r>
                        <a:rPr lang="hi-IN" sz="1350" b="1" dirty="0">
                          <a:latin typeface="Nirmala UI" panose="020B0502040204020203" pitchFamily="34" charset="0"/>
                          <a:ea typeface="Nirmala UI" panose="020B0502040204020203" pitchFamily="34" charset="0"/>
                          <a:cs typeface="Nirmala UI" panose="020B0502040204020203" pitchFamily="34" charset="0"/>
                        </a:rPr>
                        <a:t>मुखौटा कला एवं भाव-अभिनय</a:t>
                      </a:r>
                      <a:endParaRPr lang="en-US" sz="1350" b="1"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विद्यार्थी राम, लक्ष्मण और परशुराम के </a:t>
                      </a:r>
                      <a:r>
                        <a:rPr lang="en-US" sz="1350" b="0" dirty="0">
                          <a:latin typeface="Nirmala UI" panose="020B0502040204020203" pitchFamily="34" charset="0"/>
                          <a:ea typeface="Nirmala UI" panose="020B0502040204020203" pitchFamily="34" charset="0"/>
                          <a:cs typeface="Nirmala UI" panose="020B0502040204020203" pitchFamily="34" charset="0"/>
                        </a:rPr>
                        <a:t>Paper Masks / Face Art</a:t>
                      </a: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बनाएँगे।प्रत्येक मुखौटे के भाव—क्रोध, विनम्रता, मर्यादा और </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आत्मसंयम—को रंगों व रेखाओं से दर्शाया जाएगा।इसके बाद </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मुखौटे पहनकर मौन-अभिनय के माध्यम से संवाद का भाव प्रस्तुत </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किया जाएगा</a:t>
                      </a:r>
                      <a:r>
                        <a:rPr lang="hi-IN" sz="1350" b="1" dirty="0">
                          <a:latin typeface="Nirmala UI" panose="020B0502040204020203" pitchFamily="34" charset="0"/>
                          <a:ea typeface="Nirmala UI" panose="020B0502040204020203" pitchFamily="34" charset="0"/>
                          <a:cs typeface="Nirmala UI" panose="020B0502040204020203" pitchFamily="34" charset="0"/>
                        </a:rPr>
                        <a:t>।</a:t>
                      </a:r>
                      <a:endParaRPr lang="en-US" sz="1350" b="1"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1" dirty="0">
                          <a:latin typeface="Nirmala UI" panose="020B0502040204020203" pitchFamily="34" charset="0"/>
                          <a:ea typeface="Nirmala UI" panose="020B0502040204020203" pitchFamily="34" charset="0"/>
                          <a:cs typeface="Nirmala UI" panose="020B0502040204020203" pitchFamily="34" charset="0"/>
                        </a:rPr>
                        <a:t>कौशल विकसित</a:t>
                      </a:r>
                      <a:r>
                        <a:rPr lang="hi-IN" sz="1350" b="0" dirty="0">
                          <a:latin typeface="Nirmala UI" panose="020B0502040204020203" pitchFamily="34" charset="0"/>
                          <a:ea typeface="Nirmala UI" panose="020B0502040204020203" pitchFamily="34" charset="0"/>
                          <a:cs typeface="Nirmala UI" panose="020B0502040204020203" pitchFamily="34" charset="0"/>
                        </a:rPr>
                        <a:t>:रचनात्मक अभिव्यक्ति, भावात्मक समझ, </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कल्पनाशीलता, सौंदर्यबोध, संप्रेषण कौशल, गैर-मौखिक अभिव्यक्ति, </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सहयोगात्मक कार्य</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txBody>
                  <a:tcPr marL="0" marR="0" marT="0" marB="0" anchor="ctr" horzOverflow="overflow">
                    <a:lnL w="12700" cap="flat" cmpd="sng" algn="ctr">
                      <a:solidFill>
                        <a:srgbClr val="000000"/>
                      </a:solidFill>
                      <a:prstDash val="solid"/>
                      <a:round/>
                      <a:headEnd type="none" w="med" len="med"/>
                      <a:tailEnd type="none" w="med" len="med"/>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390576991"/>
                  </a:ext>
                </a:extLst>
              </a:tr>
              <a:tr h="1468140">
                <a:tc>
                  <a:txBody>
                    <a:bodyPr/>
                    <a:lstStyle/>
                    <a:p>
                      <a:pPr algn="ctr">
                        <a:lnSpc>
                          <a:spcPct val="115000"/>
                        </a:lnSpc>
                        <a:defRPr sz="1800"/>
                      </a:pPr>
                      <a:r>
                        <a:rPr lang="hi-IN" sz="1400" b="1" dirty="0">
                          <a:latin typeface="Nirmala UI" pitchFamily="34" charset="0"/>
                          <a:ea typeface="Nirmala UI" pitchFamily="34" charset="0"/>
                          <a:cs typeface="Nirmala UI" pitchFamily="34" charset="0"/>
                          <a:sym typeface="Helvetica"/>
                        </a:rPr>
                        <a:t>अगस्त</a:t>
                      </a:r>
                      <a:endParaRPr sz="1400" b="1" dirty="0">
                        <a:latin typeface="Nirmala UI" pitchFamily="34" charset="0"/>
                        <a:ea typeface="Nirmala UI" pitchFamily="34" charset="0"/>
                        <a:cs typeface="Nirmala UI" pitchFamily="34" charset="0"/>
                        <a:sym typeface="Helvetica"/>
                      </a:endParaRP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lnT>
                    <a:lnB w="12700">
                      <a:solidFill>
                        <a:srgbClr val="000000"/>
                      </a:solidFill>
                    </a:lnB>
                    <a:solidFill>
                      <a:schemeClr val="accent5">
                        <a:lumMod val="60000"/>
                        <a:lumOff val="40000"/>
                      </a:schemeClr>
                    </a:solidFill>
                  </a:tcPr>
                </a:tc>
                <a:tc>
                  <a:txBody>
                    <a:bodyPr/>
                    <a:lstStyle/>
                    <a:p>
                      <a:pPr marL="0" indent="165100" algn="l" defTabSz="685800">
                        <a:lnSpc>
                          <a:spcPct val="100000"/>
                        </a:lnSpc>
                        <a:defRPr sz="1400" b="1">
                          <a:latin typeface="+mn-lt"/>
                          <a:ea typeface="+mn-ea"/>
                          <a:cs typeface="+mn-cs"/>
                          <a:sym typeface="Helvetica"/>
                        </a:defRPr>
                      </a:pPr>
                      <a:r>
                        <a:rPr lang="hi-IN" sz="1350" dirty="0">
                          <a:latin typeface="Nirmala UI" panose="020B0502040204020203" pitchFamily="34" charset="0"/>
                          <a:ea typeface="Nirmala UI" panose="020B0502040204020203" pitchFamily="34" charset="0"/>
                          <a:cs typeface="Nirmala UI" panose="020B0502040204020203" pitchFamily="34" charset="0"/>
                        </a:rPr>
                        <a:t>क्षितिज</a:t>
                      </a:r>
                      <a:r>
                        <a:rPr lang="hi-IN" sz="1350" b="0" dirty="0">
                          <a:latin typeface="Nirmala UI" panose="020B0502040204020203" pitchFamily="34" charset="0"/>
                          <a:ea typeface="Nirmala UI" panose="020B0502040204020203" pitchFamily="34" charset="0"/>
                          <a:cs typeface="Nirmala UI" panose="020B0502040204020203" pitchFamily="34" charset="0"/>
                        </a:rPr>
                        <a:t>  </a:t>
                      </a:r>
                      <a:r>
                        <a:rPr lang="hi-IN" sz="1350" dirty="0">
                          <a:latin typeface="Nirmala UI" panose="020B0502040204020203" pitchFamily="34" charset="0"/>
                          <a:ea typeface="Nirmala UI" panose="020B0502040204020203" pitchFamily="34" charset="0"/>
                          <a:cs typeface="Nirmala UI" panose="020B0502040204020203" pitchFamily="34" charset="0"/>
                        </a:rPr>
                        <a:t>पद्य-खंड </a:t>
                      </a:r>
                      <a:r>
                        <a:rPr lang="hi-IN" sz="1350" b="1" dirty="0">
                          <a:latin typeface="Nirmala UI" panose="020B0502040204020203" pitchFamily="34" charset="0"/>
                          <a:ea typeface="Nirmala UI" panose="020B0502040204020203" pitchFamily="34" charset="0"/>
                          <a:cs typeface="Nirmala UI" panose="020B0502040204020203" pitchFamily="34" charset="0"/>
                        </a:rPr>
                        <a:t>:</a:t>
                      </a:r>
                      <a:r>
                        <a:rPr lang="hi-IN" sz="1350" b="0" dirty="0">
                          <a:latin typeface="Nirmala UI" panose="020B0502040204020203" pitchFamily="34" charset="0"/>
                          <a:ea typeface="Nirmala UI" panose="020B0502040204020203" pitchFamily="34" charset="0"/>
                          <a:cs typeface="Nirmala UI" panose="020B0502040204020203" pitchFamily="34" charset="0"/>
                        </a:rPr>
                        <a:t> </a:t>
                      </a:r>
                      <a:r>
                        <a:rPr lang="hi-IN" sz="1350" b="1" dirty="0">
                          <a:latin typeface="Nirmala UI" panose="020B0502040204020203" pitchFamily="34" charset="0"/>
                          <a:ea typeface="Nirmala UI" panose="020B0502040204020203" pitchFamily="34" charset="0"/>
                          <a:cs typeface="Nirmala UI" panose="020B0502040204020203" pitchFamily="34" charset="0"/>
                        </a:rPr>
                        <a:t>कविता-3  </a:t>
                      </a:r>
                      <a:r>
                        <a:rPr lang="hi-IN" sz="1350" b="0" dirty="0">
                          <a:latin typeface="Nirmala UI" panose="020B0502040204020203" pitchFamily="34" charset="0"/>
                          <a:ea typeface="Nirmala UI" panose="020B0502040204020203" pitchFamily="34" charset="0"/>
                          <a:cs typeface="Nirmala UI" panose="020B0502040204020203" pitchFamily="34" charset="0"/>
                        </a:rPr>
                        <a:t>यह दंतुरित मुस्कान , फसल, </a:t>
                      </a:r>
                    </a:p>
                    <a:p>
                      <a:pPr marL="0" indent="165100" algn="l" defTabSz="685800">
                        <a:lnSpc>
                          <a:spcPct val="100000"/>
                        </a:lnSpc>
                        <a:defRPr sz="1400" b="1">
                          <a:latin typeface="+mn-lt"/>
                          <a:ea typeface="+mn-ea"/>
                          <a:cs typeface="+mn-cs"/>
                          <a:sym typeface="Helvetica"/>
                        </a:defRPr>
                      </a:pPr>
                      <a:r>
                        <a:rPr lang="hi-IN" sz="1350" b="1" dirty="0">
                          <a:latin typeface="Nirmala UI" panose="020B0502040204020203" pitchFamily="34" charset="0"/>
                          <a:ea typeface="Nirmala UI" panose="020B0502040204020203" pitchFamily="34" charset="0"/>
                          <a:cs typeface="Nirmala UI" panose="020B0502040204020203" pitchFamily="34" charset="0"/>
                        </a:rPr>
                        <a:t>कविता-4 </a:t>
                      </a:r>
                      <a:r>
                        <a:rPr lang="hi-IN" sz="1350" b="0" dirty="0">
                          <a:latin typeface="Nirmala UI" panose="020B0502040204020203" pitchFamily="34" charset="0"/>
                          <a:ea typeface="Nirmala UI" panose="020B0502040204020203" pitchFamily="34" charset="0"/>
                          <a:cs typeface="Nirmala UI" panose="020B0502040204020203" pitchFamily="34" charset="0"/>
                        </a:rPr>
                        <a:t> आत्मकथ्य</a:t>
                      </a:r>
                    </a:p>
                    <a:p>
                      <a:pPr marL="0" indent="165100" algn="l" defTabSz="685800">
                        <a:lnSpc>
                          <a:spcPct val="100000"/>
                        </a:lnSpc>
                        <a:defRPr sz="1400" b="1">
                          <a:latin typeface="+mn-lt"/>
                          <a:ea typeface="+mn-ea"/>
                          <a:cs typeface="+mn-cs"/>
                          <a:sym typeface="Helvetica"/>
                        </a:defRPr>
                      </a:pPr>
                      <a:r>
                        <a:rPr lang="hi-IN" sz="1350" dirty="0">
                          <a:latin typeface="Nirmala UI" panose="020B0502040204020203" pitchFamily="34" charset="0"/>
                          <a:ea typeface="Nirmala UI" panose="020B0502040204020203" pitchFamily="34" charset="0"/>
                          <a:cs typeface="Nirmala UI" panose="020B0502040204020203" pitchFamily="34" charset="0"/>
                        </a:rPr>
                        <a:t>व्याकरण:</a:t>
                      </a:r>
                      <a:r>
                        <a:rPr lang="hi-IN" sz="1350" baseline="0" dirty="0">
                          <a:latin typeface="Nirmala UI" panose="020B0502040204020203" pitchFamily="34" charset="0"/>
                          <a:ea typeface="Nirmala UI" panose="020B0502040204020203" pitchFamily="34" charset="0"/>
                          <a:cs typeface="Nirmala UI" panose="020B0502040204020203" pitchFamily="34" charset="0"/>
                        </a:rPr>
                        <a:t> </a:t>
                      </a:r>
                      <a:r>
                        <a:rPr lang="hi-IN" sz="1350" dirty="0">
                          <a:latin typeface="Nirmala UI" panose="020B0502040204020203" pitchFamily="34" charset="0"/>
                          <a:ea typeface="Nirmala UI" panose="020B0502040204020203" pitchFamily="34" charset="0"/>
                          <a:cs typeface="Nirmala UI" panose="020B0502040204020203" pitchFamily="34" charset="0"/>
                        </a:rPr>
                        <a:t> </a:t>
                      </a:r>
                      <a:r>
                        <a:rPr lang="hi-IN" sz="1350" b="0" dirty="0">
                          <a:latin typeface="Nirmala UI" panose="020B0502040204020203" pitchFamily="34" charset="0"/>
                          <a:ea typeface="Nirmala UI" panose="020B0502040204020203" pitchFamily="34" charset="0"/>
                          <a:cs typeface="Nirmala UI" panose="020B0502040204020203" pitchFamily="34" charset="0"/>
                        </a:rPr>
                        <a:t>रचना के आधार पर वाक्य भेद , पद - परिचय(दोहराई )</a:t>
                      </a:r>
                    </a:p>
                    <a:p>
                      <a:pPr marL="0" indent="165100" algn="l" defTabSz="685800">
                        <a:lnSpc>
                          <a:spcPct val="100000"/>
                        </a:lnSpc>
                        <a:defRPr sz="1400" b="1">
                          <a:latin typeface="+mn-lt"/>
                          <a:ea typeface="+mn-ea"/>
                          <a:cs typeface="+mn-cs"/>
                          <a:sym typeface="Helvetica"/>
                        </a:defRPr>
                      </a:pPr>
                      <a:r>
                        <a:rPr lang="hi-IN" sz="1350" dirty="0">
                          <a:latin typeface="Nirmala UI" panose="020B0502040204020203" pitchFamily="34" charset="0"/>
                          <a:ea typeface="Nirmala UI" panose="020B0502040204020203" pitchFamily="34" charset="0"/>
                          <a:cs typeface="Nirmala UI" panose="020B0502040204020203" pitchFamily="34" charset="0"/>
                        </a:rPr>
                        <a:t>सृजनात्मक</a:t>
                      </a:r>
                      <a:r>
                        <a:rPr lang="hi-IN" sz="1350" b="0" dirty="0">
                          <a:latin typeface="Nirmala UI" panose="020B0502040204020203" pitchFamily="34" charset="0"/>
                          <a:ea typeface="Nirmala UI" panose="020B0502040204020203" pitchFamily="34" charset="0"/>
                          <a:cs typeface="Nirmala UI" panose="020B0502040204020203" pitchFamily="34" charset="0"/>
                        </a:rPr>
                        <a:t> </a:t>
                      </a:r>
                      <a:r>
                        <a:rPr lang="hi-IN" sz="1350" dirty="0">
                          <a:latin typeface="Nirmala UI" panose="020B0502040204020203" pitchFamily="34" charset="0"/>
                          <a:ea typeface="Nirmala UI" panose="020B0502040204020203" pitchFamily="34" charset="0"/>
                          <a:cs typeface="Nirmala UI" panose="020B0502040204020203" pitchFamily="34" charset="0"/>
                        </a:rPr>
                        <a:t>लेखन</a:t>
                      </a:r>
                      <a:r>
                        <a:rPr lang="hi-IN" sz="1350" b="0" dirty="0">
                          <a:latin typeface="Nirmala UI" panose="020B0502040204020203" pitchFamily="34" charset="0"/>
                          <a:ea typeface="Nirmala UI" panose="020B0502040204020203" pitchFamily="34" charset="0"/>
                          <a:cs typeface="Nirmala UI" panose="020B0502040204020203" pitchFamily="34" charset="0"/>
                        </a:rPr>
                        <a:t> </a:t>
                      </a:r>
                      <a:r>
                        <a:rPr lang="hi-IN" sz="1350" b="1" dirty="0">
                          <a:latin typeface="Nirmala UI" panose="020B0502040204020203" pitchFamily="34" charset="0"/>
                          <a:ea typeface="Nirmala UI" panose="020B0502040204020203" pitchFamily="34" charset="0"/>
                          <a:cs typeface="Nirmala UI" panose="020B0502040204020203" pitchFamily="34" charset="0"/>
                        </a:rPr>
                        <a:t>:</a:t>
                      </a:r>
                      <a:r>
                        <a:rPr lang="hi-IN" sz="1350" b="0" dirty="0">
                          <a:latin typeface="Nirmala UI" panose="020B0502040204020203" pitchFamily="34" charset="0"/>
                          <a:ea typeface="Nirmala UI" panose="020B0502040204020203" pitchFamily="34" charset="0"/>
                          <a:cs typeface="Nirmala UI" panose="020B0502040204020203" pitchFamily="34" charset="0"/>
                        </a:rPr>
                        <a:t> स्ववृत्त व ई-मेल लेखन  ( दोहराई)</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txBody>
                  <a:tcPr marL="0" marR="0" marT="0" marB="0" anchor="ctr" horzOverflow="overflow">
                    <a:lnL w="12700" cap="flat" cmpd="sng" algn="ctr">
                      <a:solidFill>
                        <a:srgbClr val="000000"/>
                      </a:solidFill>
                      <a:prstDash val="solid"/>
                      <a:round/>
                      <a:headEnd type="none" w="med" len="med"/>
                      <a:tailEnd type="none" w="med" len="med"/>
                    </a:lnL>
                    <a:lnR w="12700">
                      <a:solidFill>
                        <a:srgbClr val="000000"/>
                      </a:solidFill>
                    </a:lnR>
                    <a:lnT w="12700">
                      <a:solidFill>
                        <a:srgbClr val="000000"/>
                      </a:solidFill>
                    </a:lnT>
                    <a:lnB w="12700">
                      <a:solidFill>
                        <a:srgbClr val="000000"/>
                      </a:solidFill>
                    </a:lnB>
                    <a:solidFill>
                      <a:schemeClr val="accent5">
                        <a:lumMod val="20000"/>
                        <a:lumOff val="80000"/>
                      </a:schemeClr>
                    </a:solidFill>
                  </a:tcPr>
                </a:tc>
                <a:extLst>
                  <a:ext uri="{0D108BD9-81ED-4DB2-BD59-A6C34878D82A}">
                    <a16:rowId xmlns:a16="http://schemas.microsoft.com/office/drawing/2014/main" val="999426443"/>
                  </a:ext>
                </a:extLst>
              </a:tr>
            </a:tbl>
          </a:graphicData>
        </a:graphic>
      </p:graphicFrame>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5" name="Rectangle 2"/>
          <p:cNvSpPr/>
          <p:nvPr/>
        </p:nvSpPr>
        <p:spPr>
          <a:xfrm>
            <a:off x="270585" y="270587"/>
            <a:ext cx="6310324" cy="9275196"/>
          </a:xfrm>
          <a:prstGeom prst="rect">
            <a:avLst/>
          </a:prstGeom>
          <a:ln w="76200">
            <a:solidFill>
              <a:srgbClr val="32538F"/>
            </a:solidFill>
          </a:ln>
        </p:spPr>
        <p:txBody>
          <a:bodyPr lIns="45718" tIns="45718" rIns="45718" bIns="45718" anchor="ctr"/>
          <a:lstStyle/>
          <a:p>
            <a:pPr algn="ctr">
              <a:defRPr>
                <a:solidFill>
                  <a:srgbClr val="FFFFFF"/>
                </a:solidFill>
                <a:latin typeface="+mn-lt"/>
                <a:ea typeface="+mn-ea"/>
                <a:cs typeface="+mn-cs"/>
                <a:sym typeface="Helvetica"/>
              </a:defRPr>
            </a:pPr>
            <a:endParaRPr/>
          </a:p>
        </p:txBody>
      </p:sp>
      <p:sp>
        <p:nvSpPr>
          <p:cNvPr id="1048616" name="TextBox 6"/>
          <p:cNvSpPr txBox="1"/>
          <p:nvPr/>
        </p:nvSpPr>
        <p:spPr>
          <a:xfrm>
            <a:off x="3370805" y="9545780"/>
            <a:ext cx="326367" cy="369328"/>
          </a:xfrm>
          <a:prstGeom prst="rect">
            <a:avLst/>
          </a:prstGeom>
          <a:ln w="12700">
            <a:miter lim="400000"/>
          </a:ln>
        </p:spPr>
        <p:txBody>
          <a:bodyPr wrap="none" lIns="45718" tIns="45718" rIns="45718" bIns="45718">
            <a:spAutoFit/>
          </a:bodyPr>
          <a:lstStyle/>
          <a:p>
            <a:r>
              <a:rPr lang="en-US" dirty="0"/>
              <a:t>11</a:t>
            </a:r>
            <a:endParaRPr dirty="0"/>
          </a:p>
        </p:txBody>
      </p:sp>
      <p:graphicFrame>
        <p:nvGraphicFramePr>
          <p:cNvPr id="4194310" name="Table 7"/>
          <p:cNvGraphicFramePr/>
          <p:nvPr>
            <p:extLst>
              <p:ext uri="{D42A27DB-BD31-4B8C-83A1-F6EECF244321}">
                <p14:modId xmlns:p14="http://schemas.microsoft.com/office/powerpoint/2010/main" val="245631988"/>
              </p:ext>
            </p:extLst>
          </p:nvPr>
        </p:nvGraphicFramePr>
        <p:xfrm>
          <a:off x="447416" y="419100"/>
          <a:ext cx="5956661" cy="8757355"/>
        </p:xfrm>
        <a:graphic>
          <a:graphicData uri="http://schemas.openxmlformats.org/drawingml/2006/table">
            <a:tbl>
              <a:tblPr/>
              <a:tblGrid>
                <a:gridCol w="1171719">
                  <a:extLst>
                    <a:ext uri="{9D8B030D-6E8A-4147-A177-3AD203B41FA5}">
                      <a16:colId xmlns:a16="http://schemas.microsoft.com/office/drawing/2014/main" val="20000"/>
                    </a:ext>
                  </a:extLst>
                </a:gridCol>
                <a:gridCol w="4784942">
                  <a:extLst>
                    <a:ext uri="{9D8B030D-6E8A-4147-A177-3AD203B41FA5}">
                      <a16:colId xmlns:a16="http://schemas.microsoft.com/office/drawing/2014/main" val="20001"/>
                    </a:ext>
                  </a:extLst>
                </a:gridCol>
              </a:tblGrid>
              <a:tr h="1518790">
                <a:tc>
                  <a:txBody>
                    <a:bodyPr/>
                    <a:lstStyle/>
                    <a:p>
                      <a:pPr algn="ctr">
                        <a:lnSpc>
                          <a:spcPct val="115000"/>
                        </a:lnSpc>
                        <a:defRPr sz="1800"/>
                      </a:pPr>
                      <a:endParaRPr sz="1400" b="1" dirty="0">
                        <a:latin typeface="Nirmala UI" pitchFamily="34" charset="0"/>
                        <a:ea typeface="Nirmala UI" pitchFamily="34" charset="0"/>
                        <a:cs typeface="Nirmala UI" pitchFamily="34" charset="0"/>
                        <a:sym typeface="Helvetica"/>
                      </a:endParaRP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marL="0" indent="165100" algn="l" defTabSz="685800">
                        <a:lnSpc>
                          <a:spcPct val="100000"/>
                        </a:lnSpc>
                        <a:defRPr sz="1400" b="1">
                          <a:latin typeface="Times New Roman"/>
                          <a:ea typeface="Times New Roman"/>
                          <a:cs typeface="Times New Roman"/>
                          <a:sym typeface="Times New Roman"/>
                        </a:defRPr>
                      </a:pPr>
                      <a:r>
                        <a:rPr lang="en-US" sz="1350" b="1" dirty="0"/>
                        <a:t>SEA/ELA </a:t>
                      </a:r>
                      <a:r>
                        <a:rPr lang="en-US" sz="1350" b="1" dirty="0">
                          <a:latin typeface="Nirmala UI" panose="020B0502040204020203" pitchFamily="34" charset="0"/>
                          <a:ea typeface="Nirmala UI" panose="020B0502040204020203" pitchFamily="34" charset="0"/>
                          <a:cs typeface="Nirmala UI" panose="020B0502040204020203" pitchFamily="34" charset="0"/>
                        </a:rPr>
                        <a:t> : “</a:t>
                      </a:r>
                      <a:r>
                        <a:rPr lang="hi-IN" sz="1350" b="1" dirty="0">
                          <a:latin typeface="Nirmala UI" panose="020B0502040204020203" pitchFamily="34" charset="0"/>
                          <a:ea typeface="Nirmala UI" panose="020B0502040204020203" pitchFamily="34" charset="0"/>
                          <a:cs typeface="Nirmala UI" panose="020B0502040204020203" pitchFamily="34" charset="0"/>
                        </a:rPr>
                        <a:t>बीज से फसल तक”</a:t>
                      </a:r>
                      <a:endParaRPr lang="en-US" sz="1350" b="1"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 विद्यार्थी फसल उत्पादन की सम्पूर्ण प्रक्रिया को समझेंगे तथा किसान</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के परिश्रम और प्रकृति के सहयोग का महत्व जानेंगे। छात्र</a:t>
                      </a:r>
                      <a:r>
                        <a:rPr lang="en-US" altLang="hi-IN" sz="1350" b="0" dirty="0">
                          <a:latin typeface="Nirmala UI" panose="020B0502040204020203" pitchFamily="34" charset="0"/>
                          <a:ea typeface="Nirmala UI" panose="020B0502040204020203" pitchFamily="34" charset="0"/>
                          <a:cs typeface="Nirmala UI" panose="020B0502040204020203" pitchFamily="34" charset="0"/>
                        </a:rPr>
                        <a:t> </a:t>
                      </a:r>
                      <a:r>
                        <a:rPr lang="hi-IN" sz="1350" b="0" dirty="0">
                          <a:latin typeface="Nirmala UI" panose="020B0502040204020203" pitchFamily="34" charset="0"/>
                          <a:ea typeface="Nirmala UI" panose="020B0502040204020203" pitchFamily="34" charset="0"/>
                          <a:cs typeface="Nirmala UI" panose="020B0502040204020203" pitchFamily="34" charset="0"/>
                        </a:rPr>
                        <a:t>बीज, वर्षा,</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सूर्य, किसान और फसल की भूमिकाएँ निभाएँगे। संकेतों और</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अभिनय के माध्यम से ‘बीज से फसल तक की यात्रा’ को मंचित किया</a:t>
                      </a: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जाएगा </a:t>
                      </a:r>
                      <a:r>
                        <a:rPr lang="en-US" sz="1350" b="0" dirty="0">
                          <a:latin typeface="Nirmala UI" panose="020B0502040204020203" pitchFamily="34" charset="0"/>
                          <a:ea typeface="Nirmala UI" panose="020B0502040204020203" pitchFamily="34" charset="0"/>
                          <a:cs typeface="Nirmala UI" panose="020B0502040204020203" pitchFamily="34" charset="0"/>
                        </a:rPr>
                        <a:t>I</a:t>
                      </a:r>
                    </a:p>
                    <a:p>
                      <a:pPr marL="0" indent="165100" algn="l" defTabSz="685800">
                        <a:lnSpc>
                          <a:spcPct val="100000"/>
                        </a:lnSpc>
                        <a:defRPr sz="1400" b="1">
                          <a:latin typeface="Times New Roman"/>
                          <a:ea typeface="Times New Roman"/>
                          <a:cs typeface="Times New Roman"/>
                          <a:sym typeface="Times New Roman"/>
                        </a:defRPr>
                      </a:pPr>
                      <a:r>
                        <a:rPr lang="hi-IN" sz="1350" b="1" dirty="0">
                          <a:latin typeface="Nirmala UI" panose="020B0502040204020203" pitchFamily="34" charset="0"/>
                          <a:ea typeface="Nirmala UI" panose="020B0502040204020203" pitchFamily="34" charset="0"/>
                          <a:cs typeface="Nirmala UI" panose="020B0502040204020203" pitchFamily="34" charset="0"/>
                        </a:rPr>
                        <a:t>अर्धवार्षिक परीक्षा के लिए दोहराई</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txBody>
                  <a:tcPr marL="0" marR="0" marT="0" marB="0" anchor="ctr" horzOverflow="overflow">
                    <a:lnL w="12700" cap="flat" cmpd="sng" algn="ctr">
                      <a:solidFill>
                        <a:srgbClr val="000000"/>
                      </a:solidFill>
                      <a:prstDash val="solid"/>
                      <a:round/>
                      <a:headEnd type="none" w="med" len="med"/>
                      <a:tailEnd type="none" w="med" len="med"/>
                    </a:lnL>
                    <a:lnR w="12700">
                      <a:solidFill>
                        <a:srgbClr val="000000"/>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0001"/>
                  </a:ext>
                </a:extLst>
              </a:tr>
              <a:tr h="1952730">
                <a:tc>
                  <a:txBody>
                    <a:bodyPr/>
                    <a:lstStyle/>
                    <a:p>
                      <a:pPr algn="ctr">
                        <a:lnSpc>
                          <a:spcPct val="115000"/>
                        </a:lnSpc>
                        <a:defRPr sz="1800"/>
                      </a:pPr>
                      <a:r>
                        <a:rPr lang="hi-IN" sz="1400" b="1" dirty="0">
                          <a:latin typeface="Nirmala UI" pitchFamily="34" charset="0"/>
                          <a:ea typeface="Nirmala UI" pitchFamily="34" charset="0"/>
                          <a:cs typeface="Nirmala UI" pitchFamily="34" charset="0"/>
                          <a:sym typeface="Helvetica"/>
                        </a:rPr>
                        <a:t>सितंबर</a:t>
                      </a:r>
                      <a:endParaRPr sz="1400" b="1" dirty="0">
                        <a:latin typeface="Nirmala UI" pitchFamily="34" charset="0"/>
                        <a:ea typeface="Nirmala UI" pitchFamily="34" charset="0"/>
                        <a:cs typeface="Nirmala UI" pitchFamily="34" charset="0"/>
                        <a:sym typeface="Helvetica"/>
                      </a:endParaRP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marL="0" indent="165100" algn="l" defTabSz="685800">
                        <a:lnSpc>
                          <a:spcPct val="100000"/>
                        </a:lnSpc>
                        <a:defRPr sz="1400" b="1">
                          <a:latin typeface="Times New Roman"/>
                          <a:ea typeface="Times New Roman"/>
                          <a:cs typeface="Times New Roman"/>
                          <a:sym typeface="Times New Roman"/>
                        </a:defRPr>
                      </a:pPr>
                      <a:r>
                        <a:rPr lang="hi-IN" sz="1350" dirty="0">
                          <a:latin typeface="Nirmala UI" panose="020B0502040204020203" pitchFamily="34" charset="0"/>
                          <a:ea typeface="Nirmala UI" panose="020B0502040204020203" pitchFamily="34" charset="0"/>
                          <a:cs typeface="Nirmala UI" panose="020B0502040204020203" pitchFamily="34" charset="0"/>
                        </a:rPr>
                        <a:t>गद्य-खंड</a:t>
                      </a:r>
                      <a:r>
                        <a:rPr lang="hi-IN" sz="1350" b="0" dirty="0">
                          <a:latin typeface="Nirmala UI" panose="020B0502040204020203" pitchFamily="34" charset="0"/>
                          <a:ea typeface="Nirmala UI" panose="020B0502040204020203" pitchFamily="34" charset="0"/>
                          <a:cs typeface="Nirmala UI" panose="020B0502040204020203" pitchFamily="34" charset="0"/>
                        </a:rPr>
                        <a:t> </a:t>
                      </a:r>
                      <a:r>
                        <a:rPr lang="hi-IN" sz="1350" b="1" dirty="0">
                          <a:latin typeface="Nirmala UI" panose="020B0502040204020203" pitchFamily="34" charset="0"/>
                          <a:ea typeface="Nirmala UI" panose="020B0502040204020203" pitchFamily="34" charset="0"/>
                          <a:cs typeface="Nirmala UI" panose="020B0502040204020203" pitchFamily="34" charset="0"/>
                        </a:rPr>
                        <a:t>:</a:t>
                      </a:r>
                      <a:r>
                        <a:rPr lang="hi-IN" sz="1350" b="0" dirty="0">
                          <a:latin typeface="Nirmala UI" panose="020B0502040204020203" pitchFamily="34" charset="0"/>
                          <a:ea typeface="Nirmala UI" panose="020B0502040204020203" pitchFamily="34" charset="0"/>
                          <a:cs typeface="Nirmala UI" panose="020B0502040204020203" pitchFamily="34" charset="0"/>
                        </a:rPr>
                        <a:t> </a:t>
                      </a:r>
                      <a:r>
                        <a:rPr lang="hi-IN" sz="1350" b="1" dirty="0">
                          <a:latin typeface="Nirmala UI" panose="020B0502040204020203" pitchFamily="34" charset="0"/>
                          <a:ea typeface="Nirmala UI" panose="020B0502040204020203" pitchFamily="34" charset="0"/>
                          <a:cs typeface="Nirmala UI" panose="020B0502040204020203" pitchFamily="34" charset="0"/>
                        </a:rPr>
                        <a:t>पाठ -12 </a:t>
                      </a:r>
                      <a:r>
                        <a:rPr lang="hi-IN" sz="1350" b="0" i="0" u="none" strike="noStrike" cap="none" spc="0" baseline="0" dirty="0">
                          <a:solidFill>
                            <a:schemeClr val="tx1"/>
                          </a:solidFill>
                          <a:latin typeface="Nirmala UI" panose="020B0502040204020203" pitchFamily="34" charset="0"/>
                          <a:ea typeface="Nirmala UI" panose="020B0502040204020203" pitchFamily="34" charset="0"/>
                          <a:cs typeface="Nirmala UI" panose="020B0502040204020203" pitchFamily="34" charset="0"/>
                          <a:sym typeface="Calibri"/>
                        </a:rPr>
                        <a:t>लखनवी अंदाज़ </a:t>
                      </a:r>
                      <a:endParaRPr lang="en-US" sz="1350" b="0" i="0" u="none" strike="noStrike" cap="none" spc="0" baseline="0" dirty="0">
                        <a:solidFill>
                          <a:schemeClr val="tx1"/>
                        </a:solidFill>
                        <a:latin typeface="Nirmala UI" panose="020B0502040204020203" pitchFamily="34" charset="0"/>
                        <a:ea typeface="Nirmala UI" panose="020B0502040204020203" pitchFamily="34" charset="0"/>
                        <a:cs typeface="Nirmala UI" panose="020B0502040204020203" pitchFamily="34" charset="0"/>
                        <a:sym typeface="Calibri"/>
                      </a:endParaRPr>
                    </a:p>
                    <a:p>
                      <a:pPr marL="0" indent="165100" algn="l" defTabSz="685800">
                        <a:lnSpc>
                          <a:spcPct val="100000"/>
                        </a:lnSpc>
                        <a:defRPr sz="1400" b="1">
                          <a:latin typeface="Times New Roman"/>
                          <a:ea typeface="Times New Roman"/>
                          <a:cs typeface="Times New Roman"/>
                          <a:sym typeface="Times New Roman"/>
                        </a:defRPr>
                      </a:pPr>
                      <a:r>
                        <a:rPr lang="en-US" sz="1350" b="1" dirty="0">
                          <a:latin typeface="Nirmala UI" panose="020B0502040204020203" pitchFamily="34" charset="0"/>
                          <a:ea typeface="Nirmala UI" panose="020B0502040204020203" pitchFamily="34" charset="0"/>
                          <a:cs typeface="Nirmala UI" panose="020B0502040204020203" pitchFamily="34" charset="0"/>
                        </a:rPr>
                        <a:t>AIL: </a:t>
                      </a:r>
                      <a:r>
                        <a:rPr lang="hi-IN" sz="1350" b="1" dirty="0">
                          <a:latin typeface="Nirmala UI" panose="020B0502040204020203" pitchFamily="34" charset="0"/>
                          <a:ea typeface="Nirmala UI" panose="020B0502040204020203" pitchFamily="34" charset="0"/>
                          <a:cs typeface="Nirmala UI" panose="020B0502040204020203" pitchFamily="34" charset="0"/>
                        </a:rPr>
                        <a:t>लेखन-शैली </a:t>
                      </a:r>
                      <a:r>
                        <a:rPr lang="en-US" sz="1350" b="1" dirty="0">
                          <a:latin typeface="Nirmala UI" panose="020B0502040204020203" pitchFamily="34" charset="0"/>
                          <a:ea typeface="Nirmala UI" panose="020B0502040204020203" pitchFamily="34" charset="0"/>
                          <a:cs typeface="Nirmala UI" panose="020B0502040204020203" pitchFamily="34" charset="0"/>
                        </a:rPr>
                        <a:t>- </a:t>
                      </a:r>
                      <a:r>
                        <a:rPr lang="hi-IN" sz="1350" b="1" dirty="0">
                          <a:latin typeface="Nirmala UI" panose="020B0502040204020203" pitchFamily="34" charset="0"/>
                          <a:ea typeface="Nirmala UI" panose="020B0502040204020203" pitchFamily="34" charset="0"/>
                          <a:cs typeface="Nirmala UI" panose="020B0502040204020203" pitchFamily="34" charset="0"/>
                        </a:rPr>
                        <a:t>लखनवी अंदाज़ : शालीनता का </a:t>
                      </a:r>
                      <a:endParaRPr lang="en-US" sz="1350" b="1"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1" dirty="0">
                          <a:latin typeface="Nirmala UI" panose="020B0502040204020203" pitchFamily="34" charset="0"/>
                          <a:ea typeface="Nirmala UI" panose="020B0502040204020203" pitchFamily="34" charset="0"/>
                          <a:cs typeface="Nirmala UI" panose="020B0502040204020203" pitchFamily="34" charset="0"/>
                        </a:rPr>
                        <a:t>विज्ञापन”</a:t>
                      </a:r>
                      <a:endParaRPr lang="en-US" sz="1350" b="1"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 विद्यार्थी लखनवी तहज़ीब और शालीन भाषा-शैली से प्रेरित होकर</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176213" indent="-11113"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एक रचनात्मक विज्ञापन तैयार करेंगे। वे भाषा की मधुरता, शिष्टाचार और सांस्कृतिक सौंदर्य को आधुनिक मीडिया के संदर्भ में प्रस्तुत करेंगे। </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1" dirty="0">
                          <a:latin typeface="Nirmala UI" panose="020B0502040204020203" pitchFamily="34" charset="0"/>
                          <a:ea typeface="Nirmala UI" panose="020B0502040204020203" pitchFamily="34" charset="0"/>
                          <a:cs typeface="Nirmala UI" panose="020B0502040204020203" pitchFamily="34" charset="0"/>
                        </a:rPr>
                        <a:t>कौशल विकसित:</a:t>
                      </a:r>
                      <a:r>
                        <a:rPr lang="hi-IN" sz="1350" b="0" dirty="0">
                          <a:latin typeface="Nirmala UI" panose="020B0502040204020203" pitchFamily="34" charset="0"/>
                          <a:ea typeface="Nirmala UI" panose="020B0502040204020203" pitchFamily="34" charset="0"/>
                          <a:cs typeface="Nirmala UI" panose="020B0502040204020203" pitchFamily="34" charset="0"/>
                        </a:rPr>
                        <a:t>रचनात्मक लेखन, भाषा-शैली की समझ, शिष्ट एवं </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प्रभावी संप्रेषण, सांस्कृतिक बोध, कल्पनाशीलता, सौंदर्यबोध, प्रस्तुति </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कौशल</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txBody>
                  <a:tcPr marL="0" marR="0" marT="0" marB="0" anchor="ctr" horzOverflow="overflow">
                    <a:lnL w="12700" cap="flat" cmpd="sng" algn="ctr">
                      <a:solidFill>
                        <a:srgbClr val="000000"/>
                      </a:solidFill>
                      <a:prstDash val="solid"/>
                      <a:round/>
                      <a:headEnd type="none" w="med" len="med"/>
                      <a:tailEnd type="none" w="med" len="med"/>
                    </a:lnL>
                    <a:lnR w="12700">
                      <a:solidFill>
                        <a:srgbClr val="000000"/>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418768962"/>
                  </a:ext>
                </a:extLst>
              </a:tr>
              <a:tr h="3905460">
                <a:tc>
                  <a:txBody>
                    <a:bodyPr/>
                    <a:lstStyle/>
                    <a:p>
                      <a:pPr algn="ctr">
                        <a:lnSpc>
                          <a:spcPct val="115000"/>
                        </a:lnSpc>
                        <a:defRPr sz="1800"/>
                      </a:pPr>
                      <a:r>
                        <a:rPr sz="1400" b="1" dirty="0" err="1">
                          <a:latin typeface="Nirmala UI" panose="020B0502040204020203" pitchFamily="34" charset="0"/>
                          <a:ea typeface="Nirmala UI" panose="020B0502040204020203" pitchFamily="34" charset="0"/>
                          <a:cs typeface="Nirmala UI" panose="020B0502040204020203" pitchFamily="34" charset="0"/>
                          <a:sym typeface="Helvetica"/>
                        </a:rPr>
                        <a:t>अक्टूबर</a:t>
                      </a:r>
                      <a:endParaRPr sz="1400" b="1" dirty="0">
                        <a:latin typeface="Nirmala UI" panose="020B0502040204020203" pitchFamily="34" charset="0"/>
                        <a:ea typeface="Nirmala UI" panose="020B0502040204020203" pitchFamily="34" charset="0"/>
                        <a:cs typeface="Nirmala UI" panose="020B0502040204020203" pitchFamily="34" charset="0"/>
                        <a:sym typeface="Helvetica"/>
                      </a:endParaRP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marL="0" indent="165100" algn="l" defTabSz="685800">
                        <a:lnSpc>
                          <a:spcPct val="100000"/>
                        </a:lnSpc>
                        <a:defRPr sz="1400" b="1">
                          <a:latin typeface="+mn-lt"/>
                          <a:ea typeface="+mn-ea"/>
                          <a:cs typeface="+mn-cs"/>
                          <a:sym typeface="Helvetica"/>
                        </a:defRPr>
                      </a:pPr>
                      <a:r>
                        <a:rPr sz="1350" dirty="0" err="1">
                          <a:latin typeface="Nirmala UI" panose="020B0502040204020203" pitchFamily="34" charset="0"/>
                          <a:ea typeface="Nirmala UI" panose="020B0502040204020203" pitchFamily="34" charset="0"/>
                          <a:cs typeface="Nirmala UI" panose="020B0502040204020203" pitchFamily="34" charset="0"/>
                        </a:rPr>
                        <a:t>क्षितिज</a:t>
                      </a:r>
                      <a:r>
                        <a:rPr sz="1350" b="0" dirty="0">
                          <a:latin typeface="Nirmala UI" panose="020B0502040204020203" pitchFamily="34" charset="0"/>
                          <a:ea typeface="Nirmala UI" panose="020B0502040204020203" pitchFamily="34" charset="0"/>
                          <a:cs typeface="Nirmala UI" panose="020B0502040204020203" pitchFamily="34" charset="0"/>
                        </a:rPr>
                        <a:t> </a:t>
                      </a:r>
                      <a:r>
                        <a:rPr sz="1350" dirty="0" err="1">
                          <a:latin typeface="Nirmala UI" panose="020B0502040204020203" pitchFamily="34" charset="0"/>
                          <a:ea typeface="Nirmala UI" panose="020B0502040204020203" pitchFamily="34" charset="0"/>
                          <a:cs typeface="Nirmala UI" panose="020B0502040204020203" pitchFamily="34" charset="0"/>
                        </a:rPr>
                        <a:t>गद्य-खंड</a:t>
                      </a:r>
                      <a:r>
                        <a:rPr sz="1350" dirty="0">
                          <a:latin typeface="Nirmala UI" panose="020B0502040204020203" pitchFamily="34" charset="0"/>
                          <a:ea typeface="Nirmala UI" panose="020B0502040204020203" pitchFamily="34" charset="0"/>
                          <a:cs typeface="Nirmala UI" panose="020B0502040204020203" pitchFamily="34" charset="0"/>
                        </a:rPr>
                        <a:t> </a:t>
                      </a:r>
                      <a:r>
                        <a:rPr sz="1350" b="0" dirty="0">
                          <a:latin typeface="Nirmala UI" panose="020B0502040204020203" pitchFamily="34" charset="0"/>
                          <a:ea typeface="Nirmala UI" panose="020B0502040204020203" pitchFamily="34" charset="0"/>
                          <a:cs typeface="Nirmala UI" panose="020B0502040204020203" pitchFamily="34" charset="0"/>
                        </a:rPr>
                        <a:t>:</a:t>
                      </a:r>
                      <a:r>
                        <a:rPr lang="en-US" sz="1350" b="0" baseline="0" dirty="0">
                          <a:latin typeface="Nirmala UI" panose="020B0502040204020203" pitchFamily="34" charset="0"/>
                          <a:ea typeface="Nirmala UI" panose="020B0502040204020203" pitchFamily="34" charset="0"/>
                          <a:cs typeface="Nirmala UI" panose="020B0502040204020203" pitchFamily="34" charset="0"/>
                        </a:rPr>
                        <a:t> </a:t>
                      </a:r>
                      <a:r>
                        <a:rPr sz="1350" b="1" dirty="0">
                          <a:latin typeface="Nirmala UI" panose="020B0502040204020203" pitchFamily="34" charset="0"/>
                          <a:ea typeface="Nirmala UI" panose="020B0502040204020203" pitchFamily="34" charset="0"/>
                          <a:cs typeface="Nirmala UI" panose="020B0502040204020203" pitchFamily="34" charset="0"/>
                        </a:rPr>
                        <a:t>पाठ-17 </a:t>
                      </a:r>
                      <a:r>
                        <a:rPr sz="1350" b="0" dirty="0" err="1">
                          <a:latin typeface="Nirmala UI" panose="020B0502040204020203" pitchFamily="34" charset="0"/>
                          <a:ea typeface="Nirmala UI" panose="020B0502040204020203" pitchFamily="34" charset="0"/>
                          <a:cs typeface="Nirmala UI" panose="020B0502040204020203" pitchFamily="34" charset="0"/>
                        </a:rPr>
                        <a:t>संस्कृति</a:t>
                      </a:r>
                      <a:endParaRPr lang="hi-IN"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mn-lt"/>
                          <a:ea typeface="+mn-ea"/>
                          <a:cs typeface="+mn-cs"/>
                          <a:sym typeface="Helvetica"/>
                        </a:defRPr>
                      </a:pPr>
                      <a:r>
                        <a:rPr lang="hi-IN" sz="1350" dirty="0">
                          <a:latin typeface="Nirmala UI" panose="020B0502040204020203" pitchFamily="34" charset="0"/>
                          <a:ea typeface="Nirmala UI" panose="020B0502040204020203" pitchFamily="34" charset="0"/>
                          <a:cs typeface="Nirmala UI" panose="020B0502040204020203" pitchFamily="34" charset="0"/>
                        </a:rPr>
                        <a:t>कृतिका</a:t>
                      </a:r>
                      <a:r>
                        <a:rPr lang="hi-IN" sz="1350" b="0" dirty="0">
                          <a:latin typeface="Nirmala UI" panose="020B0502040204020203" pitchFamily="34" charset="0"/>
                          <a:ea typeface="Nirmala UI" panose="020B0502040204020203" pitchFamily="34" charset="0"/>
                          <a:cs typeface="Nirmala UI" panose="020B0502040204020203" pitchFamily="34" charset="0"/>
                        </a:rPr>
                        <a:t> : </a:t>
                      </a:r>
                      <a:r>
                        <a:rPr lang="hi-IN" sz="1350" b="1" dirty="0">
                          <a:latin typeface="Nirmala UI" panose="020B0502040204020203" pitchFamily="34" charset="0"/>
                          <a:ea typeface="Nirmala UI" panose="020B0502040204020203" pitchFamily="34" charset="0"/>
                          <a:cs typeface="Nirmala UI" panose="020B0502040204020203" pitchFamily="34" charset="0"/>
                        </a:rPr>
                        <a:t>पाठ-3 </a:t>
                      </a:r>
                      <a:r>
                        <a:rPr lang="hi-IN" sz="1350" b="0" dirty="0">
                          <a:latin typeface="Nirmala UI" panose="020B0502040204020203" pitchFamily="34" charset="0"/>
                          <a:ea typeface="Nirmala UI" panose="020B0502040204020203" pitchFamily="34" charset="0"/>
                          <a:cs typeface="Nirmala UI" panose="020B0502040204020203" pitchFamily="34" charset="0"/>
                        </a:rPr>
                        <a:t>साना - साना हाथ जोड़ि </a:t>
                      </a:r>
                    </a:p>
                    <a:p>
                      <a:pPr marL="0" indent="165100" algn="l" defTabSz="685800">
                        <a:lnSpc>
                          <a:spcPct val="100000"/>
                        </a:lnSpc>
                        <a:defRPr sz="1400" b="1">
                          <a:latin typeface="+mn-lt"/>
                          <a:ea typeface="+mn-ea"/>
                          <a:cs typeface="+mn-cs"/>
                          <a:sym typeface="Helvetica"/>
                        </a:defRPr>
                      </a:pPr>
                      <a:r>
                        <a:rPr lang="hi-IN" sz="1350" dirty="0">
                          <a:latin typeface="Nirmala UI" panose="020B0502040204020203" pitchFamily="34" charset="0"/>
                          <a:ea typeface="Nirmala UI" panose="020B0502040204020203" pitchFamily="34" charset="0"/>
                          <a:cs typeface="Nirmala UI" panose="020B0502040204020203" pitchFamily="34" charset="0"/>
                        </a:rPr>
                        <a:t>पद्य-खंड</a:t>
                      </a:r>
                      <a:r>
                        <a:rPr lang="hi-IN" sz="1350" b="0" dirty="0">
                          <a:latin typeface="Nirmala UI" panose="020B0502040204020203" pitchFamily="34" charset="0"/>
                          <a:ea typeface="Nirmala UI" panose="020B0502040204020203" pitchFamily="34" charset="0"/>
                          <a:cs typeface="Nirmala UI" panose="020B0502040204020203" pitchFamily="34" charset="0"/>
                        </a:rPr>
                        <a:t> :</a:t>
                      </a:r>
                      <a:r>
                        <a:rPr lang="hi-IN" sz="1350" b="0" baseline="0" dirty="0">
                          <a:latin typeface="Nirmala UI" panose="020B0502040204020203" pitchFamily="34" charset="0"/>
                          <a:ea typeface="Nirmala UI" panose="020B0502040204020203" pitchFamily="34" charset="0"/>
                          <a:cs typeface="Nirmala UI" panose="020B0502040204020203" pitchFamily="34" charset="0"/>
                        </a:rPr>
                        <a:t> </a:t>
                      </a:r>
                      <a:r>
                        <a:rPr lang="hi-IN" sz="1350" b="1" dirty="0">
                          <a:latin typeface="Nirmala UI" panose="020B0502040204020203" pitchFamily="34" charset="0"/>
                          <a:ea typeface="Nirmala UI" panose="020B0502040204020203" pitchFamily="34" charset="0"/>
                          <a:cs typeface="Nirmala UI" panose="020B0502040204020203" pitchFamily="34" charset="0"/>
                        </a:rPr>
                        <a:t>कविता-10</a:t>
                      </a:r>
                      <a:r>
                        <a:rPr lang="hi-IN" sz="1350" b="0" dirty="0">
                          <a:latin typeface="Nirmala UI" panose="020B0502040204020203" pitchFamily="34" charset="0"/>
                          <a:ea typeface="Nirmala UI" panose="020B0502040204020203" pitchFamily="34" charset="0"/>
                          <a:cs typeface="Nirmala UI" panose="020B0502040204020203" pitchFamily="34" charset="0"/>
                        </a:rPr>
                        <a:t> संगतकार </a:t>
                      </a:r>
                    </a:p>
                    <a:p>
                      <a:pPr marL="0" indent="165100" algn="l" defTabSz="685800">
                        <a:lnSpc>
                          <a:spcPct val="100000"/>
                        </a:lnSpc>
                        <a:defRPr sz="1400" b="1">
                          <a:latin typeface="+mn-lt"/>
                          <a:ea typeface="+mn-ea"/>
                          <a:cs typeface="+mn-cs"/>
                          <a:sym typeface="Helvetica"/>
                        </a:defRPr>
                      </a:pPr>
                      <a:r>
                        <a:rPr sz="1350" dirty="0" err="1">
                          <a:latin typeface="Nirmala UI" panose="020B0502040204020203" pitchFamily="34" charset="0"/>
                          <a:ea typeface="Nirmala UI" panose="020B0502040204020203" pitchFamily="34" charset="0"/>
                          <a:cs typeface="Nirmala UI" panose="020B0502040204020203" pitchFamily="34" charset="0"/>
                        </a:rPr>
                        <a:t>व्याकरण</a:t>
                      </a:r>
                      <a:r>
                        <a:rPr lang="en-US" sz="1350" baseline="0" dirty="0">
                          <a:latin typeface="Nirmala UI" panose="020B0502040204020203" pitchFamily="34" charset="0"/>
                          <a:ea typeface="Nirmala UI" panose="020B0502040204020203" pitchFamily="34" charset="0"/>
                          <a:cs typeface="Nirmala UI" panose="020B0502040204020203" pitchFamily="34" charset="0"/>
                        </a:rPr>
                        <a:t> : </a:t>
                      </a:r>
                      <a:r>
                        <a:rPr sz="1350" b="0" dirty="0">
                          <a:latin typeface="Nirmala UI" panose="020B0502040204020203" pitchFamily="34" charset="0"/>
                          <a:ea typeface="Nirmala UI" panose="020B0502040204020203" pitchFamily="34" charset="0"/>
                          <a:cs typeface="Nirmala UI" panose="020B0502040204020203" pitchFamily="34" charset="0"/>
                        </a:rPr>
                        <a:t> </a:t>
                      </a:r>
                      <a:r>
                        <a:rPr sz="1350" b="0" dirty="0" err="1">
                          <a:latin typeface="Nirmala UI" panose="020B0502040204020203" pitchFamily="34" charset="0"/>
                          <a:ea typeface="Nirmala UI" panose="020B0502040204020203" pitchFamily="34" charset="0"/>
                          <a:cs typeface="Nirmala UI" panose="020B0502040204020203" pitchFamily="34" charset="0"/>
                        </a:rPr>
                        <a:t>अलंकार</a:t>
                      </a:r>
                      <a:r>
                        <a:rPr sz="1350" b="0" dirty="0">
                          <a:latin typeface="Nirmala UI" panose="020B0502040204020203" pitchFamily="34" charset="0"/>
                          <a:ea typeface="Nirmala UI" panose="020B0502040204020203" pitchFamily="34" charset="0"/>
                          <a:cs typeface="Nirmala UI" panose="020B0502040204020203" pitchFamily="34" charset="0"/>
                        </a:rPr>
                        <a:t>, </a:t>
                      </a:r>
                      <a:r>
                        <a:rPr sz="1350" b="0" dirty="0" err="1">
                          <a:latin typeface="Nirmala UI" panose="020B0502040204020203" pitchFamily="34" charset="0"/>
                          <a:ea typeface="Nirmala UI" panose="020B0502040204020203" pitchFamily="34" charset="0"/>
                          <a:cs typeface="Nirmala UI" panose="020B0502040204020203" pitchFamily="34" charset="0"/>
                        </a:rPr>
                        <a:t>वाच्य</a:t>
                      </a:r>
                      <a:r>
                        <a:rPr sz="1350" b="0" dirty="0">
                          <a:latin typeface="Nirmala UI" panose="020B0502040204020203" pitchFamily="34" charset="0"/>
                          <a:ea typeface="Nirmala UI" panose="020B0502040204020203" pitchFamily="34" charset="0"/>
                          <a:cs typeface="Nirmala UI" panose="020B0502040204020203" pitchFamily="34" charset="0"/>
                        </a:rPr>
                        <a:t>  (</a:t>
                      </a:r>
                      <a:r>
                        <a:rPr sz="1350" b="0" dirty="0" err="1">
                          <a:latin typeface="Nirmala UI" panose="020B0502040204020203" pitchFamily="34" charset="0"/>
                          <a:ea typeface="Nirmala UI" panose="020B0502040204020203" pitchFamily="34" charset="0"/>
                          <a:cs typeface="Nirmala UI" panose="020B0502040204020203" pitchFamily="34" charset="0"/>
                        </a:rPr>
                        <a:t>दोहराई</a:t>
                      </a:r>
                      <a:r>
                        <a:rPr sz="1350" b="0" dirty="0">
                          <a:latin typeface="Nirmala UI" panose="020B0502040204020203" pitchFamily="34" charset="0"/>
                          <a:ea typeface="Nirmala UI" panose="020B0502040204020203" pitchFamily="34" charset="0"/>
                          <a:cs typeface="Nirmala UI" panose="020B0502040204020203" pitchFamily="34" charset="0"/>
                        </a:rPr>
                        <a:t>) </a:t>
                      </a:r>
                    </a:p>
                    <a:p>
                      <a:pPr marL="0" indent="165100" algn="l" defTabSz="685800">
                        <a:lnSpc>
                          <a:spcPct val="100000"/>
                        </a:lnSpc>
                        <a:defRPr sz="1400" b="1">
                          <a:latin typeface="+mn-lt"/>
                          <a:ea typeface="+mn-ea"/>
                          <a:cs typeface="+mn-cs"/>
                          <a:sym typeface="Helvetica"/>
                        </a:defRPr>
                      </a:pPr>
                      <a:r>
                        <a:rPr sz="1350" dirty="0" err="1">
                          <a:latin typeface="Nirmala UI" panose="020B0502040204020203" pitchFamily="34" charset="0"/>
                          <a:ea typeface="Nirmala UI" panose="020B0502040204020203" pitchFamily="34" charset="0"/>
                          <a:cs typeface="Nirmala UI" panose="020B0502040204020203" pitchFamily="34" charset="0"/>
                        </a:rPr>
                        <a:t>सृजनात्मक</a:t>
                      </a:r>
                      <a:r>
                        <a:rPr sz="1350" b="0" dirty="0">
                          <a:latin typeface="Nirmala UI" panose="020B0502040204020203" pitchFamily="34" charset="0"/>
                          <a:ea typeface="Nirmala UI" panose="020B0502040204020203" pitchFamily="34" charset="0"/>
                          <a:cs typeface="Nirmala UI" panose="020B0502040204020203" pitchFamily="34" charset="0"/>
                        </a:rPr>
                        <a:t> </a:t>
                      </a:r>
                      <a:r>
                        <a:rPr sz="1350" dirty="0" err="1">
                          <a:latin typeface="Nirmala UI" panose="020B0502040204020203" pitchFamily="34" charset="0"/>
                          <a:ea typeface="Nirmala UI" panose="020B0502040204020203" pitchFamily="34" charset="0"/>
                          <a:cs typeface="Nirmala UI" panose="020B0502040204020203" pitchFamily="34" charset="0"/>
                        </a:rPr>
                        <a:t>लेखन</a:t>
                      </a:r>
                      <a:r>
                        <a:rPr lang="en-US" sz="1350" dirty="0">
                          <a:latin typeface="Nirmala UI" panose="020B0502040204020203" pitchFamily="34" charset="0"/>
                          <a:ea typeface="Nirmala UI" panose="020B0502040204020203" pitchFamily="34" charset="0"/>
                          <a:cs typeface="Nirmala UI" panose="020B0502040204020203" pitchFamily="34" charset="0"/>
                        </a:rPr>
                        <a:t>: </a:t>
                      </a:r>
                      <a:r>
                        <a:rPr sz="1350" b="0" dirty="0">
                          <a:latin typeface="Nirmala UI" panose="020B0502040204020203" pitchFamily="34" charset="0"/>
                          <a:ea typeface="Nirmala UI" panose="020B0502040204020203" pitchFamily="34" charset="0"/>
                          <a:cs typeface="Nirmala UI" panose="020B0502040204020203" pitchFamily="34" charset="0"/>
                        </a:rPr>
                        <a:t> </a:t>
                      </a:r>
                      <a:r>
                        <a:rPr sz="1350" b="0" dirty="0" err="1">
                          <a:latin typeface="Nirmala UI" panose="020B0502040204020203" pitchFamily="34" charset="0"/>
                          <a:ea typeface="Nirmala UI" panose="020B0502040204020203" pitchFamily="34" charset="0"/>
                          <a:cs typeface="Nirmala UI" panose="020B0502040204020203" pitchFamily="34" charset="0"/>
                        </a:rPr>
                        <a:t>औपचारिक</a:t>
                      </a:r>
                      <a:r>
                        <a:rPr sz="1350" b="0" dirty="0">
                          <a:latin typeface="Nirmala UI" panose="020B0502040204020203" pitchFamily="34" charset="0"/>
                          <a:ea typeface="Nirmala UI" panose="020B0502040204020203" pitchFamily="34" charset="0"/>
                          <a:cs typeface="Nirmala UI" panose="020B0502040204020203" pitchFamily="34" charset="0"/>
                        </a:rPr>
                        <a:t> व </a:t>
                      </a:r>
                      <a:r>
                        <a:rPr sz="1350" b="0" dirty="0" err="1">
                          <a:latin typeface="Nirmala UI" panose="020B0502040204020203" pitchFamily="34" charset="0"/>
                          <a:ea typeface="Nirmala UI" panose="020B0502040204020203" pitchFamily="34" charset="0"/>
                          <a:cs typeface="Nirmala UI" panose="020B0502040204020203" pitchFamily="34" charset="0"/>
                        </a:rPr>
                        <a:t>अनौपचारिक</a:t>
                      </a:r>
                      <a:r>
                        <a:rPr sz="1350" b="0" dirty="0">
                          <a:latin typeface="Nirmala UI" panose="020B0502040204020203" pitchFamily="34" charset="0"/>
                          <a:ea typeface="Nirmala UI" panose="020B0502040204020203" pitchFamily="34" charset="0"/>
                          <a:cs typeface="Nirmala UI" panose="020B0502040204020203" pitchFamily="34" charset="0"/>
                        </a:rPr>
                        <a:t> </a:t>
                      </a:r>
                      <a:r>
                        <a:rPr sz="1350" b="0" dirty="0" err="1">
                          <a:latin typeface="Nirmala UI" panose="020B0502040204020203" pitchFamily="34" charset="0"/>
                          <a:ea typeface="Nirmala UI" panose="020B0502040204020203" pitchFamily="34" charset="0"/>
                          <a:cs typeface="Nirmala UI" panose="020B0502040204020203" pitchFamily="34" charset="0"/>
                        </a:rPr>
                        <a:t>पत्र</a:t>
                      </a:r>
                      <a:r>
                        <a:rPr sz="1350" b="0" dirty="0">
                          <a:latin typeface="Nirmala UI" panose="020B0502040204020203" pitchFamily="34" charset="0"/>
                          <a:ea typeface="Nirmala UI" panose="020B0502040204020203" pitchFamily="34" charset="0"/>
                          <a:cs typeface="Nirmala UI" panose="020B0502040204020203" pitchFamily="34" charset="0"/>
                        </a:rPr>
                        <a:t> (</a:t>
                      </a:r>
                      <a:r>
                        <a:rPr sz="1350" b="0" dirty="0" err="1">
                          <a:latin typeface="Nirmala UI" panose="020B0502040204020203" pitchFamily="34" charset="0"/>
                          <a:ea typeface="Nirmala UI" panose="020B0502040204020203" pitchFamily="34" charset="0"/>
                          <a:cs typeface="Nirmala UI" panose="020B0502040204020203" pitchFamily="34" charset="0"/>
                        </a:rPr>
                        <a:t>दोहराई</a:t>
                      </a:r>
                      <a:r>
                        <a:rPr sz="1350" b="0" dirty="0">
                          <a:latin typeface="Nirmala UI" panose="020B0502040204020203" pitchFamily="34" charset="0"/>
                          <a:ea typeface="Nirmala UI" panose="020B0502040204020203" pitchFamily="34" charset="0"/>
                          <a:cs typeface="Nirmala UI" panose="020B0502040204020203" pitchFamily="34" charset="0"/>
                        </a:rPr>
                        <a:t>) </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en-US" sz="1350" b="1" dirty="0"/>
                        <a:t>SEA/ELA </a:t>
                      </a:r>
                      <a:r>
                        <a:rPr lang="en-US" sz="1350" b="1" dirty="0">
                          <a:latin typeface="Nirmala UI" panose="020B0502040204020203" pitchFamily="34" charset="0"/>
                          <a:ea typeface="Nirmala UI" panose="020B0502040204020203" pitchFamily="34" charset="0"/>
                          <a:cs typeface="Nirmala UI" panose="020B0502040204020203" pitchFamily="34" charset="0"/>
                        </a:rPr>
                        <a:t> : “</a:t>
                      </a:r>
                      <a:r>
                        <a:rPr lang="hi-IN" sz="1350" b="1" dirty="0">
                          <a:latin typeface="Nirmala UI" panose="020B0502040204020203" pitchFamily="34" charset="0"/>
                          <a:ea typeface="Nirmala UI" panose="020B0502040204020203" pitchFamily="34" charset="0"/>
                          <a:cs typeface="Nirmala UI" panose="020B0502040204020203" pitchFamily="34" charset="0"/>
                        </a:rPr>
                        <a:t>मेरी संस्कृति – मेरी नज़र से</a:t>
                      </a:r>
                      <a:r>
                        <a:rPr lang="en-US" sz="1350" b="1" dirty="0">
                          <a:latin typeface="Nirmala UI" panose="020B0502040204020203" pitchFamily="34" charset="0"/>
                          <a:ea typeface="Nirmala UI" panose="020B0502040204020203" pitchFamily="34" charset="0"/>
                          <a:cs typeface="Nirmala UI" panose="020B0502040204020203" pitchFamily="34" charset="0"/>
                        </a:rPr>
                        <a:t>”</a:t>
                      </a: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 छात्र स्वयं को एक सांस्कृतिक पत्रकार या ट्रैवल व्लॉगर के रूप में</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176213" indent="-11113"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दिखाएंगे। वे अपने आसपास के किसी स्थानीय सांस्कृतिक स्थल, परंपरा, लोककला, पर्व या रीति-रिवाज का चयन करेंगे और उस पर </a:t>
                      </a:r>
                      <a:r>
                        <a:rPr lang="en-US" sz="1350" b="0" dirty="0">
                          <a:latin typeface="Nirmala UI" panose="020B0502040204020203" pitchFamily="34" charset="0"/>
                          <a:ea typeface="Nirmala UI" panose="020B0502040204020203" pitchFamily="34" charset="0"/>
                          <a:cs typeface="Nirmala UI" panose="020B0502040204020203" pitchFamily="34" charset="0"/>
                        </a:rPr>
                        <a:t>Mini Script </a:t>
                      </a:r>
                      <a:r>
                        <a:rPr lang="hi-IN" sz="1350" b="0" dirty="0">
                          <a:latin typeface="Nirmala UI" panose="020B0502040204020203" pitchFamily="34" charset="0"/>
                          <a:ea typeface="Nirmala UI" panose="020B0502040204020203" pitchFamily="34" charset="0"/>
                          <a:cs typeface="Nirmala UI" panose="020B0502040204020203" pitchFamily="34" charset="0"/>
                        </a:rPr>
                        <a:t>या </a:t>
                      </a:r>
                      <a:r>
                        <a:rPr lang="en-US" sz="1350" b="0" dirty="0">
                          <a:latin typeface="Nirmala UI" panose="020B0502040204020203" pitchFamily="34" charset="0"/>
                          <a:ea typeface="Nirmala UI" panose="020B0502040204020203" pitchFamily="34" charset="0"/>
                          <a:cs typeface="Nirmala UI" panose="020B0502040204020203" pitchFamily="34" charset="0"/>
                        </a:rPr>
                        <a:t>Photo Story </a:t>
                      </a:r>
                      <a:r>
                        <a:rPr lang="hi-IN" sz="1350" b="0" dirty="0">
                          <a:latin typeface="Nirmala UI" panose="020B0502040204020203" pitchFamily="34" charset="0"/>
                          <a:ea typeface="Nirmala UI" panose="020B0502040204020203" pitchFamily="34" charset="0"/>
                          <a:cs typeface="Nirmala UI" panose="020B0502040204020203" pitchFamily="34" charset="0"/>
                        </a:rPr>
                        <a:t>तैयार करेंगे। </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en-US" sz="1350" b="1" dirty="0">
                          <a:latin typeface="Nirmala UI" panose="020B0502040204020203" pitchFamily="34" charset="0"/>
                          <a:ea typeface="Nirmala UI" panose="020B0502040204020203" pitchFamily="34" charset="0"/>
                          <a:cs typeface="Nirmala UI" panose="020B0502040204020203" pitchFamily="34" charset="0"/>
                        </a:rPr>
                        <a:t> AIL: </a:t>
                      </a:r>
                      <a:r>
                        <a:rPr lang="hi-IN" sz="1350" b="1" dirty="0">
                          <a:latin typeface="Nirmala UI" panose="020B0502040204020203" pitchFamily="34" charset="0"/>
                          <a:ea typeface="Nirmala UI" panose="020B0502040204020203" pitchFamily="34" charset="0"/>
                          <a:cs typeface="Nirmala UI" panose="020B0502040204020203" pitchFamily="34" charset="0"/>
                        </a:rPr>
                        <a:t>प्रतीकात्मक स्कल्पचर एवं फिंगर आर्ट</a:t>
                      </a:r>
                      <a:r>
                        <a:rPr lang="en-US" sz="1350" b="1" dirty="0">
                          <a:latin typeface="Nirmala UI" panose="020B0502040204020203" pitchFamily="34" charset="0"/>
                          <a:ea typeface="Nirmala UI" panose="020B0502040204020203" pitchFamily="34" charset="0"/>
                          <a:cs typeface="Nirmala UI" panose="020B0502040204020203" pitchFamily="34" charset="0"/>
                        </a:rPr>
                        <a:t>”</a:t>
                      </a: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विद्यार्थी “साना–साना हाथ” को केंद्र में रखते हुए </a:t>
                      </a:r>
                      <a:r>
                        <a:rPr lang="en-US" sz="1350" b="0" dirty="0">
                          <a:latin typeface="Nirmala UI" panose="020B0502040204020203" pitchFamily="34" charset="0"/>
                          <a:ea typeface="Nirmala UI" panose="020B0502040204020203" pitchFamily="34" charset="0"/>
                          <a:cs typeface="Nirmala UI" panose="020B0502040204020203" pitchFamily="34" charset="0"/>
                        </a:rPr>
                        <a:t>Clay Art / Paper </a:t>
                      </a:r>
                    </a:p>
                    <a:p>
                      <a:pPr marL="0" indent="165100" algn="l" defTabSz="685800">
                        <a:lnSpc>
                          <a:spcPct val="100000"/>
                        </a:lnSpc>
                        <a:defRPr sz="1400" b="1">
                          <a:latin typeface="Times New Roman"/>
                          <a:ea typeface="Times New Roman"/>
                          <a:cs typeface="Times New Roman"/>
                          <a:sym typeface="Times New Roman"/>
                        </a:defRPr>
                      </a:pPr>
                      <a:r>
                        <a:rPr lang="en-US" sz="1350" b="0" dirty="0">
                          <a:latin typeface="Nirmala UI" panose="020B0502040204020203" pitchFamily="34" charset="0"/>
                          <a:ea typeface="Nirmala UI" panose="020B0502040204020203" pitchFamily="34" charset="0"/>
                          <a:cs typeface="Nirmala UI" panose="020B0502040204020203" pitchFamily="34" charset="0"/>
                        </a:rPr>
                        <a:t>Sculpture / Finger Art </a:t>
                      </a:r>
                      <a:r>
                        <a:rPr lang="hi-IN" sz="1350" b="0" dirty="0">
                          <a:latin typeface="Nirmala UI" panose="020B0502040204020203" pitchFamily="34" charset="0"/>
                          <a:ea typeface="Nirmala UI" panose="020B0502040204020203" pitchFamily="34" charset="0"/>
                          <a:cs typeface="Nirmala UI" panose="020B0502040204020203" pitchFamily="34" charset="0"/>
                        </a:rPr>
                        <a:t>तैयार करेंगे।इन कलाकृतियों में छोटे हाथों </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के माध्यम से संवेदना, करुणा, मानवीय जुड़ाव और सामाजिक </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0" dirty="0">
                          <a:latin typeface="Nirmala UI" panose="020B0502040204020203" pitchFamily="34" charset="0"/>
                          <a:ea typeface="Nirmala UI" panose="020B0502040204020203" pitchFamily="34" charset="0"/>
                          <a:cs typeface="Nirmala UI" panose="020B0502040204020203" pitchFamily="34" charset="0"/>
                        </a:rPr>
                        <a:t>असमानता को प्रतीकों द्वारा दर्शाया जाएगा।</a:t>
                      </a:r>
                      <a:endParaRPr lang="en-US" sz="1350" b="0" dirty="0">
                        <a:latin typeface="Nirmala UI" panose="020B0502040204020203" pitchFamily="34" charset="0"/>
                        <a:ea typeface="Nirmala UI" panose="020B0502040204020203" pitchFamily="34" charset="0"/>
                        <a:cs typeface="Nirmala UI" panose="020B0502040204020203" pitchFamily="34" charset="0"/>
                      </a:endParaRPr>
                    </a:p>
                    <a:p>
                      <a:pPr marL="0" indent="165100" algn="l" defTabSz="685800">
                        <a:lnSpc>
                          <a:spcPct val="100000"/>
                        </a:lnSpc>
                        <a:defRPr sz="1400" b="1">
                          <a:latin typeface="Times New Roman"/>
                          <a:ea typeface="Times New Roman"/>
                          <a:cs typeface="Times New Roman"/>
                          <a:sym typeface="Times New Roman"/>
                        </a:defRPr>
                      </a:pPr>
                      <a:r>
                        <a:rPr lang="hi-IN" sz="1350" b="1" i="0" u="none" strike="noStrike" cap="none" spc="0" baseline="0" dirty="0">
                          <a:solidFill>
                            <a:schemeClr val="tx1"/>
                          </a:solidFill>
                          <a:latin typeface="Nirmala UI" panose="020B0502040204020203" pitchFamily="34" charset="0"/>
                          <a:ea typeface="Nirmala UI" panose="020B0502040204020203" pitchFamily="34" charset="0"/>
                          <a:cs typeface="Nirmala UI" panose="020B0502040204020203" pitchFamily="34" charset="0"/>
                          <a:sym typeface="Calibri"/>
                        </a:rPr>
                        <a:t>कौशल विकसित</a:t>
                      </a:r>
                      <a:r>
                        <a:rPr lang="en-US" sz="1200" b="1" dirty="0">
                          <a:latin typeface="Nirmala UI" panose="020B0502040204020203" pitchFamily="34" charset="0"/>
                          <a:ea typeface="Nirmala UI" panose="020B0502040204020203" pitchFamily="34" charset="0"/>
                          <a:cs typeface="Nirmala UI" panose="020B0502040204020203" pitchFamily="34" charset="0"/>
                        </a:rPr>
                        <a:t>- </a:t>
                      </a:r>
                      <a:r>
                        <a:rPr lang="hi-IN" sz="1350" b="0" i="0" u="none" strike="noStrike" cap="none" spc="0" baseline="0" dirty="0">
                          <a:solidFill>
                            <a:schemeClr val="tx1"/>
                          </a:solidFill>
                          <a:latin typeface="Nirmala UI" panose="020B0502040204020203" pitchFamily="34" charset="0"/>
                          <a:ea typeface="Nirmala UI" panose="020B0502040204020203" pitchFamily="34" charset="0"/>
                          <a:cs typeface="Nirmala UI" panose="020B0502040204020203" pitchFamily="34" charset="0"/>
                          <a:sym typeface="Calibri"/>
                        </a:rPr>
                        <a:t>रचनात्मक अभिव्यक्ति, प्रतीकात्मक सोच, </a:t>
                      </a:r>
                      <a:endParaRPr lang="en-US" sz="1350" b="0" i="0" u="none" strike="noStrike" cap="none" spc="0" baseline="0" dirty="0">
                        <a:solidFill>
                          <a:schemeClr val="tx1"/>
                        </a:solidFill>
                        <a:latin typeface="Nirmala UI" panose="020B0502040204020203" pitchFamily="34" charset="0"/>
                        <a:ea typeface="Nirmala UI" panose="020B0502040204020203" pitchFamily="34" charset="0"/>
                        <a:cs typeface="Nirmala UI" panose="020B0502040204020203" pitchFamily="34" charset="0"/>
                        <a:sym typeface="Calibri"/>
                      </a:endParaRPr>
                    </a:p>
                    <a:p>
                      <a:pPr marL="0" indent="165100" algn="l" defTabSz="685800">
                        <a:lnSpc>
                          <a:spcPct val="100000"/>
                        </a:lnSpc>
                        <a:defRPr sz="1400" b="1">
                          <a:latin typeface="Times New Roman"/>
                          <a:ea typeface="Times New Roman"/>
                          <a:cs typeface="Times New Roman"/>
                          <a:sym typeface="Times New Roman"/>
                        </a:defRPr>
                      </a:pPr>
                      <a:r>
                        <a:rPr lang="hi-IN" sz="1350" b="0" i="0" u="none" strike="noStrike" cap="none" spc="0" baseline="0" dirty="0">
                          <a:solidFill>
                            <a:schemeClr val="tx1"/>
                          </a:solidFill>
                          <a:latin typeface="Nirmala UI" panose="020B0502040204020203" pitchFamily="34" charset="0"/>
                          <a:ea typeface="Nirmala UI" panose="020B0502040204020203" pitchFamily="34" charset="0"/>
                          <a:cs typeface="Nirmala UI" panose="020B0502040204020203" pitchFamily="34" charset="0"/>
                          <a:sym typeface="Calibri"/>
                        </a:rPr>
                        <a:t>संवेदनशीलता एवं सहानुभूति, सामाजिक चेतना, कल्पनाशीलता, सूक्ष्म </a:t>
                      </a:r>
                      <a:endParaRPr lang="en-US" sz="1350" b="0" i="0" u="none" strike="noStrike" cap="none" spc="0" baseline="0" dirty="0">
                        <a:solidFill>
                          <a:schemeClr val="tx1"/>
                        </a:solidFill>
                        <a:latin typeface="Nirmala UI" panose="020B0502040204020203" pitchFamily="34" charset="0"/>
                        <a:ea typeface="Nirmala UI" panose="020B0502040204020203" pitchFamily="34" charset="0"/>
                        <a:cs typeface="Nirmala UI" panose="020B0502040204020203" pitchFamily="34" charset="0"/>
                        <a:sym typeface="Calibri"/>
                      </a:endParaRPr>
                    </a:p>
                    <a:p>
                      <a:pPr marL="0" indent="165100" algn="l" defTabSz="685800">
                        <a:lnSpc>
                          <a:spcPct val="100000"/>
                        </a:lnSpc>
                        <a:defRPr sz="1400" b="1">
                          <a:latin typeface="Times New Roman"/>
                          <a:ea typeface="Times New Roman"/>
                          <a:cs typeface="Times New Roman"/>
                          <a:sym typeface="Times New Roman"/>
                        </a:defRPr>
                      </a:pPr>
                      <a:r>
                        <a:rPr lang="hi-IN" sz="1350" b="0" i="0" u="none" strike="noStrike" cap="none" spc="0" baseline="0" dirty="0">
                          <a:solidFill>
                            <a:schemeClr val="tx1"/>
                          </a:solidFill>
                          <a:latin typeface="Nirmala UI" panose="020B0502040204020203" pitchFamily="34" charset="0"/>
                          <a:ea typeface="Nirmala UI" panose="020B0502040204020203" pitchFamily="34" charset="0"/>
                          <a:cs typeface="Nirmala UI" panose="020B0502040204020203" pitchFamily="34" charset="0"/>
                          <a:sym typeface="Calibri"/>
                        </a:rPr>
                        <a:t>मोटर कौशल, सौंदर्यबोध, सहयोगात्मक कार्य</a:t>
                      </a:r>
                      <a:endParaRPr lang="en-US" sz="1350" b="0" i="0" u="none" strike="noStrike" cap="none" spc="0" baseline="0" dirty="0">
                        <a:solidFill>
                          <a:schemeClr val="tx1"/>
                        </a:solidFill>
                        <a:latin typeface="Nirmala UI" panose="020B0502040204020203" pitchFamily="34" charset="0"/>
                        <a:ea typeface="Nirmala UI" panose="020B0502040204020203" pitchFamily="34" charset="0"/>
                        <a:cs typeface="Nirmala UI" panose="020B0502040204020203" pitchFamily="34" charset="0"/>
                        <a:sym typeface="Calibri"/>
                      </a:endParaRPr>
                    </a:p>
                  </a:txBody>
                  <a:tcPr marL="0" marR="0" marT="0" marB="0" anchor="ctr" horzOverflow="overflow">
                    <a:lnL w="12700" cap="flat" cmpd="sng" algn="ctr">
                      <a:solidFill>
                        <a:srgbClr val="000000"/>
                      </a:solidFill>
                      <a:prstDash val="solid"/>
                      <a:round/>
                      <a:headEnd type="none" w="med" len="med"/>
                      <a:tailEnd type="none" w="med" len="med"/>
                    </a:lnL>
                    <a:lnR w="12700">
                      <a:solidFill>
                        <a:srgbClr val="000000"/>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4132717290"/>
                  </a:ext>
                </a:extLst>
              </a:tr>
              <a:tr h="930363">
                <a:tc>
                  <a:txBody>
                    <a:bodyPr/>
                    <a:lstStyle/>
                    <a:p>
                      <a:pPr algn="ctr">
                        <a:lnSpc>
                          <a:spcPct val="115000"/>
                        </a:lnSpc>
                        <a:spcAft>
                          <a:spcPts val="0"/>
                        </a:spcAft>
                      </a:pPr>
                      <a:r>
                        <a:rPr lang="en-GB" sz="1400" b="1" dirty="0">
                          <a:latin typeface="Nirmala UI" pitchFamily="34" charset="0"/>
                          <a:ea typeface="Nirmala UI" pitchFamily="34" charset="0"/>
                          <a:cs typeface="Nirmala UI" pitchFamily="34" charset="0"/>
                        </a:rPr>
                        <a:t>NOVEMBER-</a:t>
                      </a:r>
                      <a:r>
                        <a:rPr lang="en-GB" sz="1400" b="1" baseline="0" dirty="0">
                          <a:latin typeface="Nirmala UI" pitchFamily="34" charset="0"/>
                          <a:ea typeface="Nirmala UI" pitchFamily="34" charset="0"/>
                          <a:cs typeface="Nirmala UI" pitchFamily="34" charset="0"/>
                        </a:rPr>
                        <a:t> FEBRUARY</a:t>
                      </a:r>
                      <a:endParaRPr lang="en-GB" sz="1400" b="1" dirty="0">
                        <a:latin typeface="Nirmala UI" pitchFamily="34" charset="0"/>
                        <a:ea typeface="Nirmala UI" pitchFamily="34" charset="0"/>
                        <a:cs typeface="Nirmala UI" pitchFamily="34" charset="0"/>
                      </a:endParaRPr>
                    </a:p>
                  </a:txBody>
                  <a:tcPr marL="68580" marR="68580" marT="0" marB="0" anchor="ctr">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marL="0" marR="0" indent="0" algn="ctr" defTabSz="685800" rtl="0" eaLnBrk="1" fontAlgn="auto" latinLnBrk="0" hangingPunct="1">
                        <a:lnSpc>
                          <a:spcPct val="100000"/>
                        </a:lnSpc>
                        <a:spcBef>
                          <a:spcPts val="0"/>
                        </a:spcBef>
                        <a:spcAft>
                          <a:spcPts val="0"/>
                        </a:spcAft>
                        <a:buClrTx/>
                        <a:buSzTx/>
                        <a:buFontTx/>
                        <a:buNone/>
                      </a:pPr>
                      <a:r>
                        <a:rPr lang="en-US" sz="1400" b="1" kern="1200" dirty="0">
                          <a:latin typeface="Nirmala UI" pitchFamily="34" charset="0"/>
                          <a:ea typeface="Nirmala UI" pitchFamily="34" charset="0"/>
                          <a:cs typeface="Nirmala UI" pitchFamily="34" charset="0"/>
                        </a:rPr>
                        <a:t>DOUBT CLASSES,</a:t>
                      </a:r>
                      <a:r>
                        <a:rPr lang="en-GB" sz="1400" b="1" dirty="0">
                          <a:latin typeface="Nirmala UI" pitchFamily="34" charset="0"/>
                          <a:ea typeface="Nirmala UI" pitchFamily="34" charset="0"/>
                          <a:cs typeface="Nirmala UI" pitchFamily="34" charset="0"/>
                        </a:rPr>
                        <a:t> </a:t>
                      </a:r>
                      <a:r>
                        <a:rPr lang="en-US" sz="1400" b="1" kern="1200" dirty="0">
                          <a:latin typeface="Nirmala UI" pitchFamily="34" charset="0"/>
                          <a:ea typeface="Nirmala UI" pitchFamily="34" charset="0"/>
                          <a:cs typeface="Nirmala UI" pitchFamily="34" charset="0"/>
                        </a:rPr>
                        <a:t>PRACTICE PAPERS  &amp;  REVISION FOR PREBOARD &amp; BOARD EXAMS</a:t>
                      </a:r>
                    </a:p>
                  </a:txBody>
                  <a:tcPr marL="68580" marR="68580" marT="0" marB="0" anchor="ctr">
                    <a:lnL w="12700" cap="flat" cmpd="sng" algn="ctr">
                      <a:solidFill>
                        <a:srgbClr val="000000"/>
                      </a:solidFill>
                      <a:prstDash val="solid"/>
                      <a:round/>
                      <a:headEnd type="none" w="med" len="med"/>
                      <a:tailEnd type="none" w="med" len="med"/>
                    </a:lnL>
                    <a:lnR w="12700">
                      <a:solidFill>
                        <a:srgbClr val="000000"/>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508246100"/>
                  </a:ext>
                </a:extLst>
              </a:tr>
              <a:tr h="450012">
                <a:tc gridSpan="2">
                  <a:txBody>
                    <a:bodyPr/>
                    <a:lstStyle/>
                    <a:p>
                      <a:pPr marL="0" marR="0" indent="0" algn="ctr" defTabSz="457200" rtl="0" eaLnBrk="1" fontAlgn="auto" latinLnBrk="0" hangingPunct="1">
                        <a:lnSpc>
                          <a:spcPct val="100000"/>
                        </a:lnSpc>
                        <a:spcBef>
                          <a:spcPts val="0"/>
                        </a:spcBef>
                        <a:spcAft>
                          <a:spcPts val="0"/>
                        </a:spcAft>
                        <a:buClrTx/>
                        <a:buSzTx/>
                        <a:buFontTx/>
                        <a:buNone/>
                        <a:tabLst/>
                        <a:defRPr sz="1800"/>
                      </a:pPr>
                      <a:r>
                        <a:rPr lang="en-US" sz="1400" b="1" dirty="0">
                          <a:latin typeface="Times New Roman" pitchFamily="18" charset="0"/>
                          <a:ea typeface="Calibri"/>
                          <a:cs typeface="Times New Roman" pitchFamily="18" charset="0"/>
                        </a:rPr>
                        <a:t>Discussion of MCQ Assignments will be taken parallel to the chapters every</a:t>
                      </a:r>
                      <a:r>
                        <a:rPr lang="en-US" sz="1400" b="1" baseline="0" dirty="0">
                          <a:latin typeface="Times New Roman" pitchFamily="18" charset="0"/>
                          <a:ea typeface="Calibri"/>
                          <a:cs typeface="Times New Roman" pitchFamily="18" charset="0"/>
                        </a:rPr>
                        <a:t> </a:t>
                      </a:r>
                      <a:r>
                        <a:rPr lang="en-US" sz="1400" b="1" dirty="0">
                          <a:latin typeface="Times New Roman" pitchFamily="18" charset="0"/>
                          <a:ea typeface="Calibri"/>
                          <a:cs typeface="Times New Roman" pitchFamily="18" charset="0"/>
                        </a:rPr>
                        <a:t>month.</a:t>
                      </a:r>
                      <a:endParaRPr lang="en-GB" sz="1400" b="1" dirty="0">
                        <a:latin typeface="Times New Roman" pitchFamily="18" charset="0"/>
                        <a:ea typeface="Calibri"/>
                        <a:cs typeface="Times New Roman" pitchFamily="18" charset="0"/>
                      </a:endParaRP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60000"/>
                        <a:lumOff val="40000"/>
                      </a:schemeClr>
                    </a:solidFill>
                  </a:tcPr>
                </a:tc>
                <a:tc hMerge="1">
                  <a:txBody>
                    <a:bodyPr/>
                    <a:lstStyle/>
                    <a:p>
                      <a:endParaRPr lang="en-US"/>
                    </a:p>
                  </a:txBody>
                  <a:tcPr>
                    <a:lnL w="12700" cap="flat" cmpd="sng" algn="ctr">
                      <a:solidFill>
                        <a:srgbClr val="000000"/>
                      </a:solidFill>
                      <a:prstDash val="solid"/>
                      <a:round/>
                      <a:headEnd type="none" w="med" len="med"/>
                      <a:tailEnd type="none" w="med" len="med"/>
                    </a:lnL>
                    <a:lnR w="12700">
                      <a:solidFill>
                        <a:srgbClr val="000000"/>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999209397"/>
                  </a:ext>
                </a:extLst>
              </a:tr>
            </a:tbl>
          </a:graphicData>
        </a:graphic>
      </p:graphicFrame>
    </p:spTree>
    <p:extLst>
      <p:ext uri="{BB962C8B-B14F-4D97-AF65-F5344CB8AC3E}">
        <p14:creationId xmlns:p14="http://schemas.microsoft.com/office/powerpoint/2010/main" val="4289356286"/>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7" name="Rectangle 2"/>
          <p:cNvSpPr/>
          <p:nvPr/>
        </p:nvSpPr>
        <p:spPr>
          <a:xfrm>
            <a:off x="270583" y="270587"/>
            <a:ext cx="6310328" cy="9275196"/>
          </a:xfrm>
          <a:prstGeom prst="rect">
            <a:avLst/>
          </a:prstGeom>
          <a:ln w="76200">
            <a:solidFill>
              <a:srgbClr val="32538F"/>
            </a:solidFill>
            <a:miter/>
          </a:ln>
        </p:spPr>
        <p:txBody>
          <a:bodyPr lIns="45718" tIns="45718" rIns="45718" bIns="45718" anchor="ctr"/>
          <a:lstStyle/>
          <a:p>
            <a:pPr algn="ctr">
              <a:defRPr>
                <a:solidFill>
                  <a:srgbClr val="FFFFFF"/>
                </a:solidFill>
              </a:defRPr>
            </a:pPr>
            <a:endParaRPr/>
          </a:p>
        </p:txBody>
      </p:sp>
      <p:sp>
        <p:nvSpPr>
          <p:cNvPr id="1048618" name="TextBox 6"/>
          <p:cNvSpPr txBox="1"/>
          <p:nvPr/>
        </p:nvSpPr>
        <p:spPr>
          <a:xfrm>
            <a:off x="3370805" y="9545780"/>
            <a:ext cx="730140" cy="369328"/>
          </a:xfrm>
          <a:prstGeom prst="rect">
            <a:avLst/>
          </a:prstGeom>
          <a:ln w="12700">
            <a:miter lim="400000"/>
          </a:ln>
        </p:spPr>
        <p:txBody>
          <a:bodyPr wrap="square" lIns="45718" tIns="45718" rIns="45718" bIns="45718">
            <a:spAutoFit/>
          </a:bodyPr>
          <a:lstStyle/>
          <a:p>
            <a:r>
              <a:rPr lang="en-US" dirty="0"/>
              <a:t>12</a:t>
            </a:r>
            <a:endParaRPr dirty="0"/>
          </a:p>
        </p:txBody>
      </p:sp>
      <p:sp>
        <p:nvSpPr>
          <p:cNvPr id="1048619" name="Rectangle 1"/>
          <p:cNvSpPr/>
          <p:nvPr/>
        </p:nvSpPr>
        <p:spPr bwMode="auto">
          <a:xfrm>
            <a:off x="0" y="-179070"/>
            <a:ext cx="182880" cy="358140"/>
          </a:xfrm>
          <a:prstGeom prst="rect">
            <a:avLst/>
          </a:prstGeom>
          <a:noFill/>
          <a:ln>
            <a:noFill/>
          </a:ln>
          <a:effectLst/>
        </p:spPr>
        <p:txBody>
          <a:bodyPr vert="horz" wrap="none" lIns="91440" tIns="45720" rIns="91440" bIns="45720" numCol="1" anchor="ctr" anchorCtr="0" compatLnSpc="1">
            <a:spAutoFit/>
          </a:bodyPr>
          <a:lstStyle/>
          <a:p>
            <a:endParaRPr lang="en-US"/>
          </a:p>
        </p:txBody>
      </p:sp>
      <p:sp>
        <p:nvSpPr>
          <p:cNvPr id="1048620" name="Rectangle 2"/>
          <p:cNvSpPr/>
          <p:nvPr/>
        </p:nvSpPr>
        <p:spPr bwMode="auto">
          <a:xfrm>
            <a:off x="152400" y="-26670"/>
            <a:ext cx="182880" cy="358140"/>
          </a:xfrm>
          <a:prstGeom prst="rect">
            <a:avLst/>
          </a:prstGeom>
          <a:noFill/>
          <a:ln>
            <a:noFill/>
          </a:ln>
          <a:effectLst/>
        </p:spPr>
        <p:txBody>
          <a:bodyPr vert="horz" wrap="none" lIns="91440" tIns="45720" rIns="91440" bIns="45720" numCol="1" anchor="ctr" anchorCtr="0" compatLnSpc="1">
            <a:spAutoFit/>
          </a:bodyPr>
          <a:lstStyle/>
          <a:p>
            <a:endParaRPr lang="en-US"/>
          </a:p>
        </p:txBody>
      </p:sp>
      <p:sp>
        <p:nvSpPr>
          <p:cNvPr id="1048621" name="Rectangle 3"/>
          <p:cNvSpPr/>
          <p:nvPr/>
        </p:nvSpPr>
        <p:spPr bwMode="auto">
          <a:xfrm>
            <a:off x="304800" y="125730"/>
            <a:ext cx="182880" cy="358140"/>
          </a:xfrm>
          <a:prstGeom prst="rect">
            <a:avLst/>
          </a:prstGeom>
          <a:noFill/>
          <a:ln>
            <a:noFill/>
          </a:ln>
          <a:effectLst/>
        </p:spPr>
        <p:txBody>
          <a:bodyPr vert="horz" wrap="none" lIns="91440" tIns="45720" rIns="91440" bIns="45720" numCol="1" anchor="ctr" anchorCtr="0" compatLnSpc="1">
            <a:spAutoFit/>
          </a:bodyPr>
          <a:lstStyle/>
          <a:p>
            <a:endParaRPr lang="en-US"/>
          </a:p>
        </p:txBody>
      </p:sp>
      <p:graphicFrame>
        <p:nvGraphicFramePr>
          <p:cNvPr id="2" name="Table 1"/>
          <p:cNvGraphicFramePr>
            <a:graphicFrameLocks noGrp="1"/>
          </p:cNvGraphicFramePr>
          <p:nvPr>
            <p:extLst>
              <p:ext uri="{D42A27DB-BD31-4B8C-83A1-F6EECF244321}">
                <p14:modId xmlns:p14="http://schemas.microsoft.com/office/powerpoint/2010/main" val="3716066185"/>
              </p:ext>
            </p:extLst>
          </p:nvPr>
        </p:nvGraphicFramePr>
        <p:xfrm>
          <a:off x="437073" y="391644"/>
          <a:ext cx="5977348" cy="9005507"/>
        </p:xfrm>
        <a:graphic>
          <a:graphicData uri="http://schemas.openxmlformats.org/drawingml/2006/table">
            <a:tbl>
              <a:tblPr/>
              <a:tblGrid>
                <a:gridCol w="1266250">
                  <a:extLst>
                    <a:ext uri="{9D8B030D-6E8A-4147-A177-3AD203B41FA5}">
                      <a16:colId xmlns:a16="http://schemas.microsoft.com/office/drawing/2014/main" val="20000"/>
                    </a:ext>
                  </a:extLst>
                </a:gridCol>
                <a:gridCol w="4711098">
                  <a:extLst>
                    <a:ext uri="{9D8B030D-6E8A-4147-A177-3AD203B41FA5}">
                      <a16:colId xmlns:a16="http://schemas.microsoft.com/office/drawing/2014/main" val="20001"/>
                    </a:ext>
                  </a:extLst>
                </a:gridCol>
              </a:tblGrid>
              <a:tr h="342304">
                <a:tc>
                  <a:txBody>
                    <a:bodyPr/>
                    <a:lstStyle/>
                    <a:p>
                      <a:pPr algn="ctr" defTabSz="685800">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dirty="0"/>
                        <a:t>MONTH/</a:t>
                      </a:r>
                    </a:p>
                    <a:p>
                      <a:pPr algn="ctr" defTabSz="685800">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dirty="0"/>
                        <a:t>SUBJECT</a:t>
                      </a:r>
                    </a:p>
                  </a:txBody>
                  <a:tcPr marL="0" marR="0" marT="0" marB="0" horzOverflow="overflow">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headEnd type="none" w="med" len="med"/>
                      <a:tailEnd type="none" w="med" len="med"/>
                    </a:lnT>
                    <a:lnB w="1270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defTabSz="685800">
                        <a:defRPr sz="1400" b="1">
                          <a:latin typeface="Times New Roman" pitchFamily="18" charset="0"/>
                          <a:ea typeface="Times New Roman" pitchFamily="18" charset="0"/>
                          <a:cs typeface="Times New Roman" pitchFamily="18" charset="0"/>
                          <a:sym typeface="Times New Roman" pitchFamily="18" charset="0"/>
                        </a:defRPr>
                      </a:pPr>
                      <a:r>
                        <a:rPr dirty="0"/>
                        <a:t>MATHEMATICS </a:t>
                      </a:r>
                    </a:p>
                    <a:p>
                      <a:pPr algn="ctr" defTabSz="685800">
                        <a:defRPr sz="1400" b="1">
                          <a:latin typeface="Times New Roman" pitchFamily="18" charset="0"/>
                          <a:ea typeface="Times New Roman" pitchFamily="18" charset="0"/>
                          <a:cs typeface="Times New Roman" pitchFamily="18" charset="0"/>
                          <a:sym typeface="Times New Roman" pitchFamily="18" charset="0"/>
                        </a:defRPr>
                      </a:pPr>
                      <a:r>
                        <a:rPr dirty="0"/>
                        <a:t>Subject Code-041</a:t>
                      </a:r>
                    </a:p>
                  </a:txBody>
                  <a:tcPr marL="0" marR="0" marT="0" marB="0" anchor="ctr" horzOverflow="overflow">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a:solidFill>
                        <a:srgbClr val="000000"/>
                      </a:solidFill>
                      <a:headEnd type="none" w="med" len="med"/>
                      <a:tailEnd type="none" w="med" len="med"/>
                    </a:lnT>
                    <a:lnB w="12700" cap="flat" cmpd="sng" algn="ctr">
                      <a:solidFill>
                        <a:srgbClr val="000000"/>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10000"/>
                  </a:ext>
                </a:extLst>
              </a:tr>
              <a:tr h="2635444">
                <a:tc>
                  <a:txBody>
                    <a:bodyPr/>
                    <a:lstStyle/>
                    <a:p>
                      <a:pPr algn="ctr" defTabSz="685800">
                        <a:lnSpc>
                          <a:spcPct val="115000"/>
                        </a:lnSpc>
                        <a:defRPr sz="1800"/>
                      </a:pPr>
                      <a:r>
                        <a:rPr sz="1600" b="1" dirty="0">
                          <a:latin typeface="Times New Roman" pitchFamily="18" charset="0"/>
                          <a:ea typeface="Times New Roman" pitchFamily="18" charset="0"/>
                          <a:cs typeface="Times New Roman" pitchFamily="18" charset="0"/>
                          <a:sym typeface="Times New Roman" pitchFamily="18" charset="0"/>
                        </a:rPr>
                        <a:t>MARCH</a:t>
                      </a: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headEnd type="none" w="med" len="med"/>
                      <a:tailEnd type="none" w="med" len="med"/>
                    </a:lnT>
                    <a:lnB w="1270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marL="114300" indent="0" algn="l">
                        <a:defRPr sz="1400" b="1">
                          <a:latin typeface="Times New Roman" pitchFamily="18" charset="0"/>
                          <a:ea typeface="Times New Roman" pitchFamily="18" charset="0"/>
                          <a:cs typeface="Times New Roman" pitchFamily="18" charset="0"/>
                          <a:sym typeface="Times New Roman" pitchFamily="18" charset="0"/>
                        </a:defRPr>
                      </a:pPr>
                      <a:r>
                        <a:rPr sz="1400" dirty="0"/>
                        <a:t>Ch-1 </a:t>
                      </a:r>
                      <a:r>
                        <a:rPr sz="1400" b="0" dirty="0"/>
                        <a:t>Real Numbers</a:t>
                      </a:r>
                      <a:r>
                        <a:rPr lang="en-US" sz="1400" b="0" dirty="0"/>
                        <a:t>, </a:t>
                      </a:r>
                      <a:r>
                        <a:rPr sz="1400" dirty="0"/>
                        <a:t>Ch-2 </a:t>
                      </a:r>
                      <a:r>
                        <a:rPr sz="1400" b="0" dirty="0"/>
                        <a:t>Polynomials</a:t>
                      </a:r>
                      <a:endParaRPr lang="en-US" sz="1400" b="0" dirty="0"/>
                    </a:p>
                    <a:p>
                      <a:pPr marL="114300" indent="0" algn="l">
                        <a:defRPr sz="1400" b="1">
                          <a:latin typeface="Times New Roman" pitchFamily="18" charset="0"/>
                          <a:ea typeface="Times New Roman" pitchFamily="18" charset="0"/>
                          <a:cs typeface="Times New Roman" pitchFamily="18" charset="0"/>
                          <a:sym typeface="Times New Roman" pitchFamily="18" charset="0"/>
                        </a:defRPr>
                      </a:pPr>
                      <a:r>
                        <a:rPr lang="en-US" sz="1400" b="1" dirty="0"/>
                        <a:t>SEA/ELA: Polynomial </a:t>
                      </a:r>
                      <a:r>
                        <a:rPr lang="en-US" sz="1400" b="1" i="0" u="none" strike="noStrike" cap="none" spc="0" baseline="0" dirty="0">
                          <a:solidFill>
                            <a:srgbClr val="000000"/>
                          </a:solidFill>
                          <a:latin typeface="Times New Roman" pitchFamily="18" charset="0"/>
                          <a:ea typeface="Times New Roman" pitchFamily="18" charset="0"/>
                          <a:cs typeface="Times New Roman" pitchFamily="18" charset="0"/>
                          <a:sym typeface="Calibri"/>
                        </a:rPr>
                        <a:t>Story</a:t>
                      </a:r>
                      <a:r>
                        <a:rPr lang="en-US" sz="1400" b="0" dirty="0"/>
                        <a:t> </a:t>
                      </a:r>
                      <a:r>
                        <a:rPr lang="en-US" sz="1400" b="1" i="0" u="none" strike="noStrike" cap="none" spc="0" baseline="0" dirty="0">
                          <a:solidFill>
                            <a:srgbClr val="000000"/>
                          </a:solidFill>
                          <a:latin typeface="Times New Roman" pitchFamily="18" charset="0"/>
                          <a:ea typeface="Times New Roman" pitchFamily="18" charset="0"/>
                          <a:cs typeface="Times New Roman" pitchFamily="18" charset="0"/>
                          <a:sym typeface="Calibri"/>
                        </a:rPr>
                        <a:t>Builder</a:t>
                      </a:r>
                      <a:r>
                        <a:rPr lang="en-US" sz="1400" b="0" dirty="0"/>
                        <a:t> </a:t>
                      </a:r>
                      <a:endParaRPr lang="en-US" sz="1400" b="1" dirty="0"/>
                    </a:p>
                    <a:p>
                      <a:pPr marL="114300" indent="0" algn="l">
                        <a:defRPr sz="1400" b="1">
                          <a:latin typeface="Times New Roman" pitchFamily="18" charset="0"/>
                          <a:ea typeface="Times New Roman" pitchFamily="18" charset="0"/>
                          <a:cs typeface="Times New Roman" pitchFamily="18" charset="0"/>
                          <a:sym typeface="Times New Roman" pitchFamily="18" charset="0"/>
                        </a:defRPr>
                      </a:pPr>
                      <a:r>
                        <a:rPr lang="en-US" sz="1400" b="0" dirty="0"/>
                        <a:t>Students will create short real-life stories (profit–loss, area, speed) and represent them using polynomial expressions, followed by peer discussion.</a:t>
                      </a:r>
                    </a:p>
                    <a:p>
                      <a:pPr marL="114300" indent="0" algn="l">
                        <a:defRPr sz="1400" b="1">
                          <a:latin typeface="Times New Roman" pitchFamily="18" charset="0"/>
                          <a:ea typeface="Times New Roman" pitchFamily="18" charset="0"/>
                          <a:cs typeface="Times New Roman" pitchFamily="18" charset="0"/>
                          <a:sym typeface="Times New Roman" pitchFamily="18" charset="0"/>
                        </a:defRPr>
                      </a:pPr>
                      <a:r>
                        <a:rPr lang="en-US" sz="1400" b="1" dirty="0"/>
                        <a:t>AIL: </a:t>
                      </a:r>
                      <a:r>
                        <a:rPr lang="en-US" sz="1400" b="1" i="0" u="none" strike="noStrike" cap="none" spc="0" baseline="0" dirty="0">
                          <a:solidFill>
                            <a:schemeClr val="tx1"/>
                          </a:solidFill>
                          <a:latin typeface="Times New Roman" pitchFamily="18" charset="0"/>
                          <a:ea typeface="+mn-ea"/>
                          <a:cs typeface="Times New Roman" pitchFamily="18" charset="0"/>
                          <a:sym typeface="Times New Roman" pitchFamily="18" charset="0"/>
                        </a:rPr>
                        <a:t>Math Word Challenge</a:t>
                      </a:r>
                      <a:r>
                        <a:rPr lang="en-US" sz="1400" b="1" dirty="0"/>
                        <a:t>– Real Numbers Edition</a:t>
                      </a:r>
                    </a:p>
                    <a:p>
                      <a:pPr marL="114300" indent="0" algn="l">
                        <a:defRPr sz="1400" b="1">
                          <a:latin typeface="Times New Roman" pitchFamily="18" charset="0"/>
                          <a:ea typeface="Times New Roman" pitchFamily="18" charset="0"/>
                          <a:cs typeface="Times New Roman" pitchFamily="18" charset="0"/>
                          <a:sym typeface="Times New Roman" pitchFamily="18" charset="0"/>
                        </a:defRPr>
                      </a:pPr>
                      <a:r>
                        <a:rPr lang="en-US" sz="1400" b="0" i="0" u="none" strike="noStrike" cap="none" spc="0" baseline="0" dirty="0">
                          <a:solidFill>
                            <a:schemeClr val="tx1"/>
                          </a:solidFill>
                          <a:latin typeface="Times New Roman" pitchFamily="18" charset="0"/>
                          <a:ea typeface="+mn-ea"/>
                          <a:cs typeface="Times New Roman" pitchFamily="18" charset="0"/>
                          <a:sym typeface="Times New Roman" pitchFamily="18" charset="0"/>
                        </a:rPr>
                        <a:t>Students will participate in an engaging math word-guessing activity based on key concepts such as Real Numbers, Prime Numbers, HCF–LCM, and the Fundamental Theorem of Arithmetic. With each incorrect guess, they will draw a part of a figure, making the activity interactive and drawing-based. After identifying the correct word, students will strengthen their understanding by giving examples, creating factor trees, and presenting concepts through small sketches or flow charts</a:t>
                      </a:r>
                      <a:r>
                        <a:rPr lang="en-US" sz="1400" b="0" i="0" u="none" strike="noStrike" cap="none" spc="0" baseline="0" dirty="0">
                          <a:solidFill>
                            <a:schemeClr val="tx1"/>
                          </a:solidFill>
                          <a:latin typeface="+mn-lt"/>
                          <a:ea typeface="+mn-ea"/>
                          <a:cs typeface="+mn-cs"/>
                          <a:sym typeface="Times New Roman" pitchFamily="18" charset="0"/>
                        </a:rPr>
                        <a:t>.</a:t>
                      </a:r>
                    </a:p>
                    <a:p>
                      <a:pPr marL="114300" indent="0" algn="l">
                        <a:defRPr sz="1400" b="1">
                          <a:latin typeface="Times New Roman" pitchFamily="18" charset="0"/>
                          <a:ea typeface="Times New Roman" pitchFamily="18" charset="0"/>
                          <a:cs typeface="Times New Roman" pitchFamily="18" charset="0"/>
                          <a:sym typeface="Times New Roman" pitchFamily="18" charset="0"/>
                        </a:defRPr>
                      </a:pPr>
                      <a:r>
                        <a:rPr lang="en-US" sz="1400" b="1" dirty="0"/>
                        <a:t>Skills Developed: </a:t>
                      </a:r>
                      <a:r>
                        <a:rPr lang="en-US" sz="1400" b="0" dirty="0"/>
                        <a:t>Number System Understanding, Problem-Solving , Logical Reasoning </a:t>
                      </a:r>
                    </a:p>
                  </a:txBody>
                  <a:tcPr marL="0" marR="0" marT="0" marB="0" anchor="ctr" horzOverflow="overflow">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a:solidFill>
                        <a:srgbClr val="000000"/>
                      </a:solidFill>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1"/>
                  </a:ext>
                </a:extLst>
              </a:tr>
              <a:tr h="1860314">
                <a:tc>
                  <a:txBody>
                    <a:bodyPr/>
                    <a:lstStyle/>
                    <a:p>
                      <a:pPr algn="ctr" defTabSz="685800">
                        <a:lnSpc>
                          <a:spcPct val="115000"/>
                        </a:lnSpc>
                        <a:defRPr sz="1800"/>
                      </a:pPr>
                      <a:r>
                        <a:rPr lang="en-US" sz="1400" b="1" dirty="0">
                          <a:latin typeface="Times New Roman" pitchFamily="18" charset="0"/>
                          <a:ea typeface="Times New Roman" pitchFamily="18" charset="0"/>
                          <a:cs typeface="Times New Roman" pitchFamily="18" charset="0"/>
                          <a:sym typeface="Times New Roman" pitchFamily="18" charset="0"/>
                        </a:rPr>
                        <a:t>  </a:t>
                      </a:r>
                      <a:r>
                        <a:rPr sz="1400" b="1" dirty="0">
                          <a:latin typeface="Times New Roman" pitchFamily="18" charset="0"/>
                          <a:ea typeface="Times New Roman" pitchFamily="18" charset="0"/>
                          <a:cs typeface="Times New Roman" pitchFamily="18" charset="0"/>
                          <a:sym typeface="Times New Roman" pitchFamily="18" charset="0"/>
                        </a:rPr>
                        <a:t>APRIL</a:t>
                      </a:r>
                      <a:endParaRPr sz="1600" b="1" dirty="0">
                        <a:latin typeface="Times New Roman" pitchFamily="18" charset="0"/>
                        <a:ea typeface="Times New Roman" pitchFamily="18" charset="0"/>
                        <a:cs typeface="Times New Roman" pitchFamily="18" charset="0"/>
                        <a:sym typeface="Times New Roman" pitchFamily="18" charset="0"/>
                      </a:endParaRP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marL="114300" indent="0"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sz="1400" dirty="0"/>
                        <a:t>Ch-7 </a:t>
                      </a:r>
                      <a:r>
                        <a:rPr sz="1400" b="0" dirty="0"/>
                        <a:t>Coordinate Geometry</a:t>
                      </a:r>
                    </a:p>
                    <a:p>
                      <a:pPr marL="114300" indent="0"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sz="1400" dirty="0"/>
                        <a:t>Ch-8 </a:t>
                      </a:r>
                      <a:r>
                        <a:rPr sz="1400" b="0" dirty="0"/>
                        <a:t>Introduction to Trigonometry including T-Identities</a:t>
                      </a:r>
                    </a:p>
                    <a:p>
                      <a:pPr marL="114300" indent="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sz="1400" dirty="0"/>
                        <a:t>Ch-9 </a:t>
                      </a:r>
                      <a:r>
                        <a:rPr sz="1400" b="0" dirty="0"/>
                        <a:t>Applications of Trigonometry</a:t>
                      </a:r>
                      <a:endParaRPr lang="en-US" sz="1400" b="0" dirty="0"/>
                    </a:p>
                    <a:p>
                      <a:pPr marL="114300" indent="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1" dirty="0"/>
                        <a:t>SEA/ELA: Shadow &amp; Height Exploration</a:t>
                      </a:r>
                    </a:p>
                    <a:p>
                      <a:pPr marL="114300" indent="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0" dirty="0"/>
                        <a:t>Students will experimentally determine the height of nearby objects using shadows, angles, and trigonometric ratios</a:t>
                      </a:r>
                      <a:r>
                        <a:rPr lang="en-US" sz="1400" b="1" dirty="0"/>
                        <a:t>.</a:t>
                      </a:r>
                    </a:p>
                    <a:p>
                      <a:pPr marL="109855" indent="0"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1" dirty="0"/>
                        <a:t>AIL: Coordinate Rangoli</a:t>
                      </a:r>
                    </a:p>
                    <a:p>
                      <a:pPr marL="109855" indent="0"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0" dirty="0"/>
                        <a:t>Students will create a </a:t>
                      </a:r>
                      <a:r>
                        <a:rPr lang="en-US" sz="1400" b="0" dirty="0" err="1"/>
                        <a:t>rangoli</a:t>
                      </a:r>
                      <a:r>
                        <a:rPr lang="en-US" sz="1400" b="0" dirty="0"/>
                        <a:t> design on graph paper by plotting coordinates and joining points to form artistic patterns.</a:t>
                      </a:r>
                    </a:p>
                    <a:p>
                      <a:pPr marL="114300" indent="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1" dirty="0"/>
                        <a:t>Skills Developed: </a:t>
                      </a:r>
                      <a:r>
                        <a:rPr lang="en-US" sz="1400" b="0" dirty="0"/>
                        <a:t>Measurement Skills ,Graphical Understanding, Real Life  Application </a:t>
                      </a:r>
                    </a:p>
                  </a:txBody>
                  <a:tcPr marL="0" marR="0" marT="0" marB="0" horzOverflow="overflow">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812143271"/>
                  </a:ext>
                </a:extLst>
              </a:tr>
              <a:tr h="2015340">
                <a:tc>
                  <a:txBody>
                    <a:bodyPr/>
                    <a:lstStyle/>
                    <a:p>
                      <a:pPr algn="ctr" defTabSz="685800">
                        <a:lnSpc>
                          <a:spcPct val="115000"/>
                        </a:lnSpc>
                        <a:defRPr sz="1800"/>
                      </a:pPr>
                      <a:r>
                        <a:rPr lang="en-US" sz="1600" b="1" dirty="0">
                          <a:latin typeface="Times New Roman" pitchFamily="18" charset="0"/>
                          <a:ea typeface="Times New Roman" pitchFamily="18" charset="0"/>
                          <a:cs typeface="Times New Roman" pitchFamily="18" charset="0"/>
                          <a:sym typeface="Times New Roman" pitchFamily="18" charset="0"/>
                        </a:rPr>
                        <a:t>MAY</a:t>
                      </a:r>
                      <a:endParaRPr sz="1600" b="1" dirty="0">
                        <a:latin typeface="Times New Roman" pitchFamily="18" charset="0"/>
                        <a:ea typeface="Times New Roman" pitchFamily="18" charset="0"/>
                        <a:cs typeface="Times New Roman" pitchFamily="18" charset="0"/>
                        <a:sym typeface="Times New Roman" pitchFamily="18" charset="0"/>
                      </a:endParaRP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marL="109855" indent="0"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dirty="0"/>
                        <a:t>Ch-3 </a:t>
                      </a:r>
                      <a:r>
                        <a:rPr lang="en-US" sz="1400" b="0" dirty="0"/>
                        <a:t>Pair of Linear Equations in Two Variables</a:t>
                      </a:r>
                    </a:p>
                    <a:p>
                      <a:pPr marL="109855" indent="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dirty="0"/>
                        <a:t>Ch-5 </a:t>
                      </a:r>
                      <a:r>
                        <a:rPr lang="en-US" sz="1400" b="0" dirty="0"/>
                        <a:t>Arithmetic Progressions</a:t>
                      </a:r>
                    </a:p>
                    <a:p>
                      <a:pPr marL="109855" indent="0"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dirty="0"/>
                        <a:t>Ch-14</a:t>
                      </a:r>
                      <a:r>
                        <a:rPr lang="en-US" sz="1400" b="0" dirty="0"/>
                        <a:t> Probability</a:t>
                      </a:r>
                      <a:endParaRPr lang="en-US" sz="1400" b="0" dirty="0">
                        <a:solidFill>
                          <a:schemeClr val="tx1"/>
                        </a:solidFill>
                      </a:endParaRPr>
                    </a:p>
                    <a:p>
                      <a:pPr marL="109855" indent="0"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1" dirty="0"/>
                        <a:t>SEA/ELA : Chance &amp; Choice Studio</a:t>
                      </a:r>
                    </a:p>
                    <a:p>
                      <a:pPr marL="109855" indent="0"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0" dirty="0"/>
                        <a:t>Students will conduct real-life probability experiments using spinners, cards, and dice and compare theoretical and experimental results.</a:t>
                      </a:r>
                    </a:p>
                    <a:p>
                      <a:pPr marL="114300" indent="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1" dirty="0"/>
                        <a:t>AIL: AP Life Comic Strip</a:t>
                      </a:r>
                    </a:p>
                    <a:p>
                      <a:pPr marL="114300" indent="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0" dirty="0"/>
                        <a:t>Students will design a comic strip showing a real-life AP situations (salary increase, stair steps, savings growth), with each frame as one term.</a:t>
                      </a:r>
                    </a:p>
                    <a:p>
                      <a:pPr marL="109855" marR="0" indent="0"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400" b="1" dirty="0"/>
                        <a:t>Skills Developed: </a:t>
                      </a:r>
                      <a:r>
                        <a:rPr lang="en-US" sz="1400" b="0" dirty="0"/>
                        <a:t>Real-Life Problem Solving ,</a:t>
                      </a:r>
                      <a:r>
                        <a:rPr lang="en-US" sz="1400" b="0" baseline="0" dirty="0"/>
                        <a:t> </a:t>
                      </a:r>
                      <a:r>
                        <a:rPr lang="en-US" sz="1400" b="0" dirty="0"/>
                        <a:t>Experimental Learning, Group Collaboration </a:t>
                      </a:r>
                    </a:p>
                  </a:txBody>
                  <a:tcPr marL="0" marR="0" marT="0" marB="0" horzOverflow="overflow">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4185765216"/>
                  </a:ext>
                </a:extLst>
              </a:tr>
            </a:tbl>
          </a:graphicData>
        </a:graphic>
      </p:graphicFrame>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94313" name="Table 7"/>
          <p:cNvGraphicFramePr/>
          <p:nvPr>
            <p:extLst>
              <p:ext uri="{D42A27DB-BD31-4B8C-83A1-F6EECF244321}">
                <p14:modId xmlns:p14="http://schemas.microsoft.com/office/powerpoint/2010/main" val="4169663457"/>
              </p:ext>
            </p:extLst>
          </p:nvPr>
        </p:nvGraphicFramePr>
        <p:xfrm>
          <a:off x="447914" y="400051"/>
          <a:ext cx="5955665" cy="8371650"/>
        </p:xfrm>
        <a:graphic>
          <a:graphicData uri="http://schemas.openxmlformats.org/drawingml/2006/table">
            <a:tbl>
              <a:tblPr/>
              <a:tblGrid>
                <a:gridCol w="1514112">
                  <a:extLst>
                    <a:ext uri="{9D8B030D-6E8A-4147-A177-3AD203B41FA5}">
                      <a16:colId xmlns:a16="http://schemas.microsoft.com/office/drawing/2014/main" val="20000"/>
                    </a:ext>
                  </a:extLst>
                </a:gridCol>
                <a:gridCol w="4441553">
                  <a:extLst>
                    <a:ext uri="{9D8B030D-6E8A-4147-A177-3AD203B41FA5}">
                      <a16:colId xmlns:a16="http://schemas.microsoft.com/office/drawing/2014/main" val="20001"/>
                    </a:ext>
                  </a:extLst>
                </a:gridCol>
              </a:tblGrid>
              <a:tr h="1264437">
                <a:tc>
                  <a:txBody>
                    <a:bodyPr/>
                    <a:lstStyle/>
                    <a:p>
                      <a:pPr algn="ctr" defTabSz="685800">
                        <a:lnSpc>
                          <a:spcPct val="115000"/>
                        </a:lnSpc>
                        <a:defRPr sz="1800"/>
                      </a:pPr>
                      <a:r>
                        <a:rPr sz="1400" b="1" dirty="0">
                          <a:latin typeface="Times New Roman" pitchFamily="18" charset="0"/>
                          <a:ea typeface="Times New Roman" pitchFamily="18" charset="0"/>
                          <a:cs typeface="Times New Roman" pitchFamily="18" charset="0"/>
                          <a:sym typeface="Times New Roman" pitchFamily="18" charset="0"/>
                        </a:rPr>
                        <a:t>JULY</a:t>
                      </a: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headEnd type="none" w="med" len="med"/>
                      <a:tailEnd type="none" w="med" len="med"/>
                    </a:lnT>
                    <a:lnB w="1270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marL="0" indent="165100" algn="l" defTabSz="9144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sz="1400" dirty="0"/>
                        <a:t>Ch-10 </a:t>
                      </a:r>
                      <a:r>
                        <a:rPr sz="1400" b="0" dirty="0"/>
                        <a:t>Circles</a:t>
                      </a:r>
                      <a:endParaRPr lang="en-US" sz="1400" b="0" baseline="0" dirty="0"/>
                    </a:p>
                    <a:p>
                      <a:pPr marL="0" indent="165100" algn="l" defTabSz="9144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sz="1400" dirty="0"/>
                        <a:t>Ch-1</a:t>
                      </a:r>
                      <a:r>
                        <a:rPr lang="en-US" sz="1400" dirty="0"/>
                        <a:t>3</a:t>
                      </a:r>
                      <a:r>
                        <a:rPr lang="en-US" sz="1400" baseline="0" dirty="0"/>
                        <a:t> </a:t>
                      </a:r>
                      <a:r>
                        <a:rPr lang="en-US" sz="1400" b="0" dirty="0"/>
                        <a:t>Statistics</a:t>
                      </a:r>
                    </a:p>
                    <a:p>
                      <a:pPr marL="0" marR="0" indent="165100" algn="l" defTabSz="9144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400" b="1" dirty="0"/>
                        <a:t>SEA/ELA : Data Speaks Project</a:t>
                      </a:r>
                    </a:p>
                    <a:p>
                      <a:pPr marL="174625" marR="0" indent="-9525" algn="l" defTabSz="9144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400" b="0" i="0" u="none" strike="noStrike" cap="none" spc="0" baseline="0" dirty="0">
                          <a:solidFill>
                            <a:schemeClr val="tx1"/>
                          </a:solidFill>
                          <a:latin typeface="Times New Roman" pitchFamily="18" charset="0"/>
                          <a:ea typeface="Times New Roman" pitchFamily="18" charset="0"/>
                          <a:cs typeface="Times New Roman" pitchFamily="18" charset="0"/>
                          <a:sym typeface="Calibri"/>
                        </a:rPr>
                        <a:t>Students will collect, organize, and interpret real data through graphical and statistical measures to draw </a:t>
                      </a:r>
                    </a:p>
                    <a:p>
                      <a:pPr marL="0" marR="0" indent="165100" algn="l" defTabSz="9144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400" b="0" i="0" u="none" strike="noStrike" cap="none" spc="0" baseline="0" dirty="0">
                          <a:solidFill>
                            <a:schemeClr val="tx1"/>
                          </a:solidFill>
                          <a:latin typeface="Times New Roman" pitchFamily="18" charset="0"/>
                          <a:ea typeface="Times New Roman" pitchFamily="18" charset="0"/>
                          <a:cs typeface="Times New Roman" pitchFamily="18" charset="0"/>
                          <a:sym typeface="Calibri"/>
                        </a:rPr>
                        <a:t>meaningful conclusions.</a:t>
                      </a:r>
                    </a:p>
                    <a:p>
                      <a:pPr marL="0" indent="165100"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1" i="0" u="none" strike="noStrike" cap="none" spc="0" baseline="0" dirty="0">
                          <a:solidFill>
                            <a:schemeClr val="tx1"/>
                          </a:solidFill>
                          <a:latin typeface="Times New Roman" pitchFamily="18" charset="0"/>
                          <a:ea typeface="Times New Roman" pitchFamily="18" charset="0"/>
                          <a:cs typeface="Times New Roman" pitchFamily="18" charset="0"/>
                          <a:sym typeface="Calibri"/>
                        </a:rPr>
                        <a:t>AIL: Mandala of Circles</a:t>
                      </a:r>
                    </a:p>
                    <a:p>
                      <a:pPr marL="0" indent="165100"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0" i="0" u="none" strike="noStrike" cap="none" spc="0" baseline="0" dirty="0">
                          <a:solidFill>
                            <a:schemeClr val="tx1"/>
                          </a:solidFill>
                          <a:latin typeface="Times New Roman" pitchFamily="18" charset="0"/>
                          <a:ea typeface="Times New Roman" pitchFamily="18" charset="0"/>
                          <a:cs typeface="Times New Roman" pitchFamily="18" charset="0"/>
                          <a:sym typeface="Calibri"/>
                        </a:rPr>
                        <a:t>Students will create mandala using only circles, tangents, </a:t>
                      </a:r>
                    </a:p>
                    <a:p>
                      <a:pPr marL="0" indent="165100"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0" i="0" u="none" strike="noStrike" cap="none" spc="0" baseline="0" dirty="0">
                          <a:solidFill>
                            <a:schemeClr val="tx1"/>
                          </a:solidFill>
                          <a:latin typeface="Times New Roman" pitchFamily="18" charset="0"/>
                          <a:ea typeface="Times New Roman" pitchFamily="18" charset="0"/>
                          <a:cs typeface="Times New Roman" pitchFamily="18" charset="0"/>
                          <a:sym typeface="Calibri"/>
                        </a:rPr>
                        <a:t>and chords, labelling mathematical parts.</a:t>
                      </a:r>
                      <a:endParaRPr lang="en-US" sz="1400" b="1" dirty="0"/>
                    </a:p>
                    <a:p>
                      <a:pPr marL="165100" indent="0" algn="l">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sz="1400" b="1" dirty="0"/>
                        <a:t>Skills Developed: </a:t>
                      </a:r>
                      <a:r>
                        <a:rPr lang="en-US" sz="1400" b="0" baseline="0" dirty="0"/>
                        <a:t>Data Handling, Artistic</a:t>
                      </a:r>
                      <a:r>
                        <a:rPr lang="en-US" sz="1400" b="0" dirty="0"/>
                        <a:t> Expression</a:t>
                      </a:r>
                    </a:p>
                  </a:txBody>
                  <a:tcPr marL="0" marR="0" marT="0" marB="0" horzOverflow="overflow">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a:solidFill>
                        <a:srgbClr val="000000"/>
                      </a:solidFill>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1"/>
                  </a:ext>
                </a:extLst>
              </a:tr>
              <a:tr h="993486">
                <a:tc>
                  <a:txBody>
                    <a:bodyPr/>
                    <a:lstStyle/>
                    <a:p>
                      <a:pPr algn="ctr">
                        <a:lnSpc>
                          <a:spcPct val="115000"/>
                        </a:lnSpc>
                        <a:defRPr sz="1800"/>
                      </a:pPr>
                      <a:r>
                        <a:rPr sz="1400" b="1" dirty="0">
                          <a:latin typeface="Times New Roman" pitchFamily="18" charset="0"/>
                          <a:ea typeface="Times New Roman" pitchFamily="18" charset="0"/>
                          <a:cs typeface="Times New Roman" pitchFamily="18" charset="0"/>
                          <a:sym typeface="Times New Roman" pitchFamily="18" charset="0"/>
                        </a:rPr>
                        <a:t>AUGUST</a:t>
                      </a: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headEnd type="none" w="med" len="med"/>
                      <a:tailEnd type="none" w="med" len="med"/>
                    </a:lnT>
                    <a:lnB w="1270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marL="171450" indent="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dirty="0"/>
                        <a:t>Ch-4 </a:t>
                      </a:r>
                      <a:r>
                        <a:rPr b="0" dirty="0"/>
                        <a:t>Quadratic Equations</a:t>
                      </a:r>
                      <a:endParaRPr lang="en-US" b="0" baseline="0" dirty="0"/>
                    </a:p>
                    <a:p>
                      <a:pPr marL="171450" indent="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1" dirty="0"/>
                        <a:t>SEA/ELA : Quadratic Decision Maker</a:t>
                      </a:r>
                    </a:p>
                    <a:p>
                      <a:pPr marL="171450" indent="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0" dirty="0"/>
                        <a:t>Students will solve quadratic equations arising from real-life decision-making situations (projectile motion, profit models).</a:t>
                      </a:r>
                    </a:p>
                    <a:p>
                      <a:pPr marL="171450" marR="0" indent="0"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400" b="1" dirty="0"/>
                        <a:t>Skills Developed:  </a:t>
                      </a:r>
                      <a:r>
                        <a:rPr lang="en-US" b="0" dirty="0"/>
                        <a:t>Proof</a:t>
                      </a:r>
                      <a:r>
                        <a:rPr lang="en-US" b="0" baseline="0" dirty="0"/>
                        <a:t> skills, Conceptual Clarity</a:t>
                      </a:r>
                      <a:r>
                        <a:rPr lang="en-US" b="0" dirty="0"/>
                        <a:t>, Reasoning</a:t>
                      </a:r>
                      <a:r>
                        <a:rPr lang="en-US" b="0" baseline="0" dirty="0"/>
                        <a:t> Ability</a:t>
                      </a:r>
                    </a:p>
                    <a:p>
                      <a:pPr marL="171450" marR="0" lvl="0" indent="0" algn="ctr" defTabSz="685800" rtl="0" eaLnBrk="1" fontAlgn="auto" latinLnBrk="0" hangingPunct="1">
                        <a:lnSpc>
                          <a:spcPct val="100000"/>
                        </a:lnSpc>
                        <a:spcBef>
                          <a:spcPts val="0"/>
                        </a:spcBef>
                        <a:spcAft>
                          <a:spcPts val="0"/>
                        </a:spcAft>
                        <a:buClrTx/>
                        <a:buSzTx/>
                        <a:buFontTx/>
                        <a:buNone/>
                        <a:tabLst/>
                        <a:defRPr sz="1400" b="1">
                          <a:latin typeface="Times New Roman" pitchFamily="18" charset="0"/>
                          <a:ea typeface="Times New Roman" pitchFamily="18" charset="0"/>
                          <a:cs typeface="Times New Roman" pitchFamily="18" charset="0"/>
                          <a:sym typeface="Times New Roman" pitchFamily="18" charset="0"/>
                        </a:defRPr>
                      </a:pPr>
                      <a:r>
                        <a:rPr lang="en-US" sz="1400" b="1" dirty="0">
                          <a:latin typeface="Times New Roman" pitchFamily="18" charset="0"/>
                          <a:ea typeface="Times New Roman" pitchFamily="18" charset="0"/>
                          <a:cs typeface="Times New Roman" pitchFamily="18" charset="0"/>
                          <a:sym typeface="Times New Roman" pitchFamily="18" charset="0"/>
                        </a:rPr>
                        <a:t>REVISION FOR FIRST TERM EXAMS</a:t>
                      </a:r>
                    </a:p>
                  </a:txBody>
                  <a:tcPr marL="0" marR="0" marT="0" marB="0" horzOverflow="overflow">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a:solidFill>
                        <a:srgbClr val="000000"/>
                      </a:solidFill>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2"/>
                  </a:ext>
                </a:extLst>
              </a:tr>
              <a:tr h="722535">
                <a:tc>
                  <a:txBody>
                    <a:bodyPr/>
                    <a:lstStyle/>
                    <a:p>
                      <a:pPr algn="ctr" defTabSz="685800">
                        <a:lnSpc>
                          <a:spcPct val="100000"/>
                        </a:lnSpc>
                        <a:defRPr sz="1800"/>
                      </a:pPr>
                      <a:r>
                        <a:rPr lang="en-US" sz="1400" b="1" dirty="0">
                          <a:latin typeface="Times New Roman" pitchFamily="18" charset="0"/>
                          <a:ea typeface="Times New Roman" pitchFamily="18" charset="0"/>
                          <a:cs typeface="Times New Roman" pitchFamily="18" charset="0"/>
                          <a:sym typeface="Times New Roman" pitchFamily="18" charset="0"/>
                        </a:rPr>
                        <a:t>SEPTEMBER</a:t>
                      </a:r>
                      <a:endParaRPr sz="1400" b="1" dirty="0">
                        <a:latin typeface="Times New Roman" pitchFamily="18" charset="0"/>
                        <a:ea typeface="Times New Roman" pitchFamily="18" charset="0"/>
                        <a:cs typeface="Times New Roman" pitchFamily="18" charset="0"/>
                        <a:sym typeface="Times New Roman" pitchFamily="18" charset="0"/>
                      </a:endParaRP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sz="1400" b="1">
                          <a:latin typeface="Times New Roman" pitchFamily="18" charset="0"/>
                          <a:ea typeface="Times New Roman" pitchFamily="18" charset="0"/>
                          <a:cs typeface="Times New Roman" pitchFamily="18" charset="0"/>
                          <a:sym typeface="Times New Roman" pitchFamily="18" charset="0"/>
                        </a:defRPr>
                      </a:pPr>
                      <a:r>
                        <a:rPr lang="en-US" sz="1350" dirty="0"/>
                        <a:t>    Ch-6 </a:t>
                      </a:r>
                      <a:r>
                        <a:rPr lang="en-US" sz="1350" b="0" dirty="0"/>
                        <a:t>Triangles</a:t>
                      </a:r>
                    </a:p>
                    <a:p>
                      <a:pPr marL="171450" indent="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b="1" dirty="0"/>
                        <a:t>AIL: </a:t>
                      </a:r>
                      <a:r>
                        <a:rPr lang="en-US" sz="1350" b="1" dirty="0" err="1"/>
                        <a:t>Maths</a:t>
                      </a:r>
                      <a:r>
                        <a:rPr lang="en-US" sz="1350" b="1" dirty="0"/>
                        <a:t> Fashion – Triangle Wearables</a:t>
                      </a:r>
                    </a:p>
                    <a:p>
                      <a:pPr marL="171450" indent="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b="0" dirty="0"/>
                        <a:t>Students will design paper crowns, badges, or wearables using triangular patterns labelled with properties.</a:t>
                      </a:r>
                    </a:p>
                    <a:p>
                      <a:pPr marL="171450" marR="0" indent="0"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350" b="1" dirty="0"/>
                        <a:t>Skills Developed:  </a:t>
                      </a:r>
                      <a:r>
                        <a:rPr lang="en-US" sz="1350" b="0" dirty="0"/>
                        <a:t>Proof</a:t>
                      </a:r>
                      <a:r>
                        <a:rPr lang="en-US" sz="1350" b="0" baseline="0" dirty="0"/>
                        <a:t> Skills, Conceptual Clarity</a:t>
                      </a:r>
                      <a:endParaRPr lang="en-US" sz="1350" b="0" dirty="0"/>
                    </a:p>
                  </a:txBody>
                  <a:tcPr marL="0" marR="0" marT="0" marB="0" horzOverflow="overflow">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4142955814"/>
                  </a:ext>
                </a:extLst>
              </a:tr>
              <a:tr h="722535">
                <a:tc>
                  <a:txBody>
                    <a:bodyPr/>
                    <a:lstStyle/>
                    <a:p>
                      <a:pPr algn="ctr">
                        <a:lnSpc>
                          <a:spcPct val="115000"/>
                        </a:lnSpc>
                        <a:defRPr sz="1800"/>
                      </a:pPr>
                      <a:r>
                        <a:rPr lang="en-US" sz="1400" b="1" dirty="0">
                          <a:latin typeface="Times New Roman" pitchFamily="18" charset="0"/>
                          <a:ea typeface="Times New Roman" pitchFamily="18" charset="0"/>
                          <a:cs typeface="Times New Roman" pitchFamily="18" charset="0"/>
                          <a:sym typeface="Times New Roman" pitchFamily="18" charset="0"/>
                        </a:rPr>
                        <a:t>OCTOBER</a:t>
                      </a:r>
                      <a:endParaRPr sz="1400" b="1" dirty="0">
                        <a:latin typeface="Times New Roman" pitchFamily="18" charset="0"/>
                        <a:ea typeface="Times New Roman" pitchFamily="18" charset="0"/>
                        <a:cs typeface="Times New Roman" pitchFamily="18" charset="0"/>
                        <a:sym typeface="Times New Roman" pitchFamily="18" charset="0"/>
                      </a:endParaRP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marL="0" marR="0" indent="165100" algn="l" defTabSz="4572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350" dirty="0"/>
                        <a:t>Ch-11</a:t>
                      </a:r>
                      <a:r>
                        <a:rPr lang="en-US" sz="1350" baseline="0" dirty="0"/>
                        <a:t> </a:t>
                      </a:r>
                      <a:r>
                        <a:rPr lang="en-US" sz="1350" b="0" baseline="0" dirty="0"/>
                        <a:t>Area Related to Circles </a:t>
                      </a:r>
                      <a:endParaRPr lang="en-US" sz="1350" b="1" baseline="0" dirty="0"/>
                    </a:p>
                    <a:p>
                      <a:pPr marL="0" marR="0" indent="165100" algn="l" defTabSz="4572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350" dirty="0"/>
                        <a:t>Ch-12 </a:t>
                      </a:r>
                      <a:r>
                        <a:rPr lang="en-US" sz="1350" b="0" dirty="0"/>
                        <a:t>Surface Areas And Volumes </a:t>
                      </a:r>
                    </a:p>
                    <a:p>
                      <a:pPr marL="0" indent="165100"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b="1" dirty="0"/>
                        <a:t>SEA/ELA : Math in My Bag</a:t>
                      </a:r>
                    </a:p>
                    <a:p>
                      <a:pPr marL="174625" indent="-9525"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b="0" dirty="0"/>
                        <a:t>Students will analyze everyday objects (bottles, boxes, </a:t>
                      </a:r>
                      <a:r>
                        <a:rPr lang="en-US" sz="1350" b="0" baseline="0" dirty="0"/>
                        <a:t> </a:t>
                      </a:r>
                      <a:r>
                        <a:rPr lang="en-US" sz="1350" b="0" dirty="0"/>
                        <a:t>cans) to calculate surface area and volume.</a:t>
                      </a:r>
                      <a:endParaRPr lang="hi-IN" sz="1350" b="0" dirty="0"/>
                    </a:p>
                    <a:p>
                      <a:pPr marL="0" marR="0" indent="165100" algn="l" defTabSz="4572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350" b="1" dirty="0"/>
                        <a:t>AIL: Design a Smart Park</a:t>
                      </a:r>
                    </a:p>
                    <a:p>
                      <a:pPr marL="0" indent="165100"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b="0" dirty="0"/>
                        <a:t>Students will design a circular park layout and calculate </a:t>
                      </a:r>
                    </a:p>
                    <a:p>
                      <a:pPr marL="0" indent="165100"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b="0" dirty="0"/>
                        <a:t>areas, paths, and boundaries using circle concepts.</a:t>
                      </a:r>
                    </a:p>
                    <a:p>
                      <a:pPr marL="179388" marR="0" indent="-14288" algn="l" defTabSz="4572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350" b="1" dirty="0"/>
                        <a:t>Skills Developed: </a:t>
                      </a:r>
                      <a:r>
                        <a:rPr lang="en-US" sz="1350" b="0" dirty="0"/>
                        <a:t>Visualization , Real</a:t>
                      </a:r>
                      <a:r>
                        <a:rPr lang="en-US" sz="1350" b="0" baseline="0" dirty="0"/>
                        <a:t> Life Application</a:t>
                      </a:r>
                      <a:r>
                        <a:rPr lang="en-US" sz="1350" b="0" dirty="0"/>
                        <a:t>, Measurement &amp;</a:t>
                      </a:r>
                      <a:r>
                        <a:rPr lang="en-US" sz="1350" b="0" baseline="0" dirty="0"/>
                        <a:t> </a:t>
                      </a:r>
                      <a:r>
                        <a:rPr lang="en-US" sz="1350" b="0" dirty="0"/>
                        <a:t>Estimation </a:t>
                      </a:r>
                    </a:p>
                  </a:txBody>
                  <a:tcPr marL="0" marR="0" marT="0" marB="0" horzOverflow="overflow">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57222003"/>
                  </a:ext>
                </a:extLst>
              </a:tr>
              <a:tr h="722535">
                <a:tc>
                  <a:txBody>
                    <a:bodyPr/>
                    <a:lstStyle/>
                    <a:p>
                      <a:pPr algn="ctr" defTabSz="685800">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lang="en-US" dirty="0"/>
                        <a:t> </a:t>
                      </a:r>
                      <a:r>
                        <a:rPr dirty="0"/>
                        <a:t>NOVEMBER</a:t>
                      </a:r>
                    </a:p>
                    <a:p>
                      <a:pPr algn="ctr">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dirty="0"/>
                        <a:t>- FEBRUARY</a:t>
                      </a: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a:defRPr sz="1800"/>
                      </a:pPr>
                      <a:r>
                        <a:rPr sz="1350" b="1" dirty="0">
                          <a:latin typeface="Times New Roman" pitchFamily="18" charset="0"/>
                          <a:ea typeface="Times New Roman" pitchFamily="18" charset="0"/>
                          <a:cs typeface="Times New Roman" pitchFamily="18" charset="0"/>
                          <a:sym typeface="Times New Roman" pitchFamily="18" charset="0"/>
                        </a:rPr>
                        <a:t>DOUBT CLASSES, PRACTICE PAPERS  &amp;  REVISION FOR PREBOARD &amp; BOARD EXAMS</a:t>
                      </a:r>
                    </a:p>
                  </a:txBody>
                  <a:tcPr marL="0" marR="0" marT="0" marB="0" anchor="ctr" horzOverflow="overflow">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700948139"/>
                  </a:ext>
                </a:extLst>
              </a:tr>
              <a:tr h="722535">
                <a:tc gridSpan="2">
                  <a:txBody>
                    <a:bodyPr/>
                    <a:lstStyle/>
                    <a:p>
                      <a:pPr algn="ctr" defTabSz="685800">
                        <a:lnSpc>
                          <a:spcPct val="115000"/>
                        </a:lnSpc>
                        <a:defRPr sz="1800"/>
                      </a:pPr>
                      <a:r>
                        <a:rPr sz="1400" b="1" dirty="0">
                          <a:latin typeface="Times New Roman" pitchFamily="18" charset="0"/>
                          <a:ea typeface="Times New Roman" pitchFamily="18" charset="0"/>
                          <a:cs typeface="Times New Roman" pitchFamily="18" charset="0"/>
                          <a:sym typeface="Times New Roman" pitchFamily="18" charset="0"/>
                        </a:rPr>
                        <a:t>Discussion of MCQ Assignments will be taken parallel to the chapters every month.</a:t>
                      </a: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headEnd type="none" w="med" len="med"/>
                      <a:tailEnd type="none" w="med" len="med"/>
                    </a:lnB>
                    <a:solidFill>
                      <a:schemeClr val="accent4">
                        <a:lumMod val="60000"/>
                        <a:lumOff val="40000"/>
                      </a:schemeClr>
                    </a:solidFill>
                  </a:tcPr>
                </a:tc>
                <a:tc hMerge="1">
                  <a:txBody>
                    <a:bodyPr/>
                    <a:lstStyle/>
                    <a:p>
                      <a:endParaRPr lang="en-US"/>
                    </a:p>
                  </a:txBody>
                  <a:tcPr>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425501667"/>
                  </a:ext>
                </a:extLst>
              </a:tr>
            </a:tbl>
          </a:graphicData>
        </a:graphic>
      </p:graphicFrame>
      <p:sp>
        <p:nvSpPr>
          <p:cNvPr id="1048629" name="Rectangle 2"/>
          <p:cNvSpPr/>
          <p:nvPr/>
        </p:nvSpPr>
        <p:spPr>
          <a:xfrm>
            <a:off x="270583" y="270587"/>
            <a:ext cx="6310328" cy="9275196"/>
          </a:xfrm>
          <a:prstGeom prst="rect">
            <a:avLst/>
          </a:prstGeom>
          <a:ln w="76200">
            <a:solidFill>
              <a:srgbClr val="32538F"/>
            </a:solidFill>
            <a:miter/>
          </a:ln>
        </p:spPr>
        <p:txBody>
          <a:bodyPr lIns="45718" tIns="45718" rIns="45718" bIns="45718" anchor="ctr"/>
          <a:lstStyle/>
          <a:p>
            <a:pPr algn="ctr">
              <a:defRPr>
                <a:solidFill>
                  <a:srgbClr val="FFFFFF"/>
                </a:solidFill>
              </a:defRPr>
            </a:pPr>
            <a:endParaRPr dirty="0"/>
          </a:p>
        </p:txBody>
      </p:sp>
      <p:sp>
        <p:nvSpPr>
          <p:cNvPr id="1048630" name="TextBox 6"/>
          <p:cNvSpPr txBox="1"/>
          <p:nvPr/>
        </p:nvSpPr>
        <p:spPr>
          <a:xfrm>
            <a:off x="3370805" y="9545780"/>
            <a:ext cx="326367" cy="369328"/>
          </a:xfrm>
          <a:prstGeom prst="rect">
            <a:avLst/>
          </a:prstGeom>
          <a:ln w="12700">
            <a:miter lim="400000"/>
          </a:ln>
        </p:spPr>
        <p:txBody>
          <a:bodyPr wrap="none" lIns="45718" tIns="45718" rIns="45718" bIns="45718">
            <a:spAutoFit/>
          </a:bodyPr>
          <a:lstStyle/>
          <a:p>
            <a:r>
              <a:rPr lang="en-US" dirty="0"/>
              <a:t>13</a:t>
            </a:r>
            <a:endParaRPr dirty="0"/>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94313" name="Table 7"/>
          <p:cNvGraphicFramePr/>
          <p:nvPr>
            <p:extLst>
              <p:ext uri="{D42A27DB-BD31-4B8C-83A1-F6EECF244321}">
                <p14:modId xmlns:p14="http://schemas.microsoft.com/office/powerpoint/2010/main" val="4236006566"/>
              </p:ext>
            </p:extLst>
          </p:nvPr>
        </p:nvGraphicFramePr>
        <p:xfrm>
          <a:off x="447914" y="400052"/>
          <a:ext cx="5955665" cy="8975027"/>
        </p:xfrm>
        <a:graphic>
          <a:graphicData uri="http://schemas.openxmlformats.org/drawingml/2006/table">
            <a:tbl>
              <a:tblPr/>
              <a:tblGrid>
                <a:gridCol w="1514112">
                  <a:extLst>
                    <a:ext uri="{9D8B030D-6E8A-4147-A177-3AD203B41FA5}">
                      <a16:colId xmlns:a16="http://schemas.microsoft.com/office/drawing/2014/main" val="20000"/>
                    </a:ext>
                  </a:extLst>
                </a:gridCol>
                <a:gridCol w="4441553">
                  <a:extLst>
                    <a:ext uri="{9D8B030D-6E8A-4147-A177-3AD203B41FA5}">
                      <a16:colId xmlns:a16="http://schemas.microsoft.com/office/drawing/2014/main" val="20001"/>
                    </a:ext>
                  </a:extLst>
                </a:gridCol>
              </a:tblGrid>
              <a:tr h="458257">
                <a:tc>
                  <a:txBody>
                    <a:bodyPr/>
                    <a:lstStyle/>
                    <a:p>
                      <a:pPr algn="ctr">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dirty="0"/>
                        <a:t>MONTH/</a:t>
                      </a:r>
                    </a:p>
                    <a:p>
                      <a:pPr algn="ctr">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dirty="0"/>
                        <a:t>SUBJECT</a:t>
                      </a:r>
                    </a:p>
                  </a:txBody>
                  <a:tcPr marL="0" marR="0" marT="0" marB="0" horzOverflow="overflow">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headEnd type="none" w="med" len="med"/>
                      <a:tailEnd type="none" w="med" len="med"/>
                    </a:lnT>
                    <a:lnB w="1270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a:defRPr sz="1800"/>
                      </a:pPr>
                      <a:r>
                        <a:rPr sz="1400" b="1" dirty="0">
                          <a:latin typeface="Times New Roman" pitchFamily="18" charset="0"/>
                          <a:ea typeface="Times New Roman" pitchFamily="18" charset="0"/>
                          <a:cs typeface="Times New Roman" pitchFamily="18" charset="0"/>
                          <a:sym typeface="Times New Roman" pitchFamily="18" charset="0"/>
                        </a:rPr>
                        <a:t>ACTIVITIES TO BE CONDUCTED IN MATHS LAB </a:t>
                      </a:r>
                    </a:p>
                  </a:txBody>
                  <a:tcPr marL="0" marR="0" marT="0" marB="0" anchor="ctr" horzOverflow="overflow">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a:solidFill>
                        <a:srgbClr val="000000"/>
                      </a:solidFill>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1"/>
                  </a:ext>
                </a:extLst>
              </a:tr>
              <a:tr h="461687">
                <a:tc>
                  <a:txBody>
                    <a:bodyPr/>
                    <a:lstStyle/>
                    <a:p>
                      <a:pPr algn="ctr">
                        <a:lnSpc>
                          <a:spcPct val="115000"/>
                        </a:lnSpc>
                        <a:defRPr sz="1800"/>
                      </a:pPr>
                      <a:r>
                        <a:rPr sz="1400" b="1" dirty="0">
                          <a:latin typeface="Times New Roman" pitchFamily="18" charset="0"/>
                          <a:ea typeface="Times New Roman" pitchFamily="18" charset="0"/>
                          <a:cs typeface="Times New Roman" pitchFamily="18" charset="0"/>
                          <a:sym typeface="Times New Roman" pitchFamily="18" charset="0"/>
                        </a:rPr>
                        <a:t>MARCH</a:t>
                      </a: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headEnd type="none" w="med" len="med"/>
                      <a:tailEnd type="none" w="med" len="med"/>
                    </a:lnT>
                    <a:lnB w="1270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marL="109855" indent="55880" algn="l">
                        <a:lnSpc>
                          <a:spcPct val="100000"/>
                        </a:lnSpc>
                        <a:buSzPct val="100000"/>
                        <a:buAutoNum type="arabicPeriod"/>
                        <a:defRPr sz="1400">
                          <a:latin typeface="Times New Roman" pitchFamily="18" charset="0"/>
                          <a:ea typeface="Times New Roman" pitchFamily="18" charset="0"/>
                          <a:cs typeface="Times New Roman" pitchFamily="18" charset="0"/>
                          <a:sym typeface="Times New Roman" pitchFamily="18" charset="0"/>
                        </a:defRPr>
                      </a:pPr>
                      <a:r>
                        <a:rPr lang="en-US" sz="1400" dirty="0">
                          <a:solidFill>
                            <a:schemeClr val="tx1"/>
                          </a:solidFill>
                        </a:rPr>
                        <a:t>To experimentally find the HCF of two numbers.</a:t>
                      </a:r>
                    </a:p>
                    <a:p>
                      <a:pPr marL="165100" indent="0" algn="l">
                        <a:defRPr sz="1400" b="1">
                          <a:latin typeface="Times New Roman" pitchFamily="18" charset="0"/>
                          <a:ea typeface="Times New Roman" pitchFamily="18" charset="0"/>
                          <a:cs typeface="Times New Roman" pitchFamily="18" charset="0"/>
                          <a:sym typeface="Times New Roman" pitchFamily="18" charset="0"/>
                        </a:defRPr>
                      </a:pPr>
                      <a:r>
                        <a:rPr lang="en-US" sz="1400" dirty="0">
                          <a:solidFill>
                            <a:schemeClr val="tx1"/>
                          </a:solidFill>
                        </a:rPr>
                        <a:t>Project-</a:t>
                      </a:r>
                    </a:p>
                    <a:p>
                      <a:pPr marL="165100" indent="0" algn="l">
                        <a:defRPr sz="1400" b="1">
                          <a:latin typeface="Times New Roman" pitchFamily="18" charset="0"/>
                          <a:ea typeface="Times New Roman" pitchFamily="18" charset="0"/>
                          <a:cs typeface="Times New Roman" pitchFamily="18" charset="0"/>
                          <a:sym typeface="Times New Roman" pitchFamily="18" charset="0"/>
                        </a:defRPr>
                      </a:pPr>
                      <a:r>
                        <a:rPr lang="en-US" sz="1400" b="0" dirty="0"/>
                        <a:t>2. Geometry in Daily Life</a:t>
                      </a:r>
                    </a:p>
                    <a:p>
                      <a:pPr marL="165100" indent="0" algn="l">
                        <a:defRPr sz="1400" b="1">
                          <a:latin typeface="Times New Roman" pitchFamily="18" charset="0"/>
                          <a:ea typeface="Times New Roman" pitchFamily="18" charset="0"/>
                          <a:cs typeface="Times New Roman" pitchFamily="18" charset="0"/>
                          <a:sym typeface="Times New Roman" pitchFamily="18" charset="0"/>
                        </a:defRPr>
                      </a:pPr>
                      <a:r>
                        <a:rPr lang="en-US" sz="1400" b="0" dirty="0"/>
                        <a:t>3. Displacement and Rotation of a Geometrical Figure</a:t>
                      </a:r>
                    </a:p>
                  </a:txBody>
                  <a:tcPr marL="0" marR="0" marT="0" marB="0" anchor="ctr" horzOverflow="overflow">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a:solidFill>
                        <a:srgbClr val="000000"/>
                      </a:solidFill>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2"/>
                  </a:ext>
                </a:extLst>
              </a:tr>
              <a:tr h="577109">
                <a:tc>
                  <a:txBody>
                    <a:bodyPr/>
                    <a:lstStyle/>
                    <a:p>
                      <a:pPr algn="ctr">
                        <a:lnSpc>
                          <a:spcPct val="115000"/>
                        </a:lnSpc>
                        <a:defRPr sz="1800"/>
                      </a:pPr>
                      <a:r>
                        <a:rPr lang="en-US" sz="1400" b="1" dirty="0">
                          <a:latin typeface="Times New Roman" pitchFamily="18" charset="0"/>
                          <a:ea typeface="Times New Roman" pitchFamily="18" charset="0"/>
                          <a:cs typeface="Times New Roman" pitchFamily="18" charset="0"/>
                          <a:sym typeface="Times New Roman" pitchFamily="18" charset="0"/>
                        </a:rPr>
                        <a:t>APRIL</a:t>
                      </a:r>
                      <a:endParaRPr sz="1400" b="1" dirty="0">
                        <a:latin typeface="Times New Roman" pitchFamily="18" charset="0"/>
                        <a:ea typeface="Times New Roman" pitchFamily="18" charset="0"/>
                        <a:cs typeface="Times New Roman" pitchFamily="18" charset="0"/>
                        <a:sym typeface="Times New Roman" pitchFamily="18" charset="0"/>
                      </a:endParaRP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marL="109855" indent="0" algn="l">
                        <a:lnSpc>
                          <a:spcPct val="100000"/>
                        </a:lnSpc>
                        <a:buSzPct val="100000"/>
                        <a:buNone/>
                        <a:defRPr sz="1400">
                          <a:latin typeface="Times New Roman" pitchFamily="18" charset="0"/>
                          <a:ea typeface="Times New Roman" pitchFamily="18" charset="0"/>
                          <a:cs typeface="Times New Roman" pitchFamily="18" charset="0"/>
                          <a:sym typeface="Times New Roman" pitchFamily="18" charset="0"/>
                        </a:defRPr>
                      </a:pPr>
                      <a:r>
                        <a:rPr lang="en-US" sz="1400" dirty="0">
                          <a:solidFill>
                            <a:schemeClr val="tx1"/>
                          </a:solidFill>
                        </a:rPr>
                        <a:t>4.To find the height of a building using a clinometer.</a:t>
                      </a:r>
                    </a:p>
                    <a:p>
                      <a:pPr marL="109855" indent="0" algn="l">
                        <a:lnSpc>
                          <a:spcPct val="100000"/>
                        </a:lnSpc>
                        <a:buSzPct val="100000"/>
                        <a:buNone/>
                        <a:defRPr sz="1400">
                          <a:latin typeface="Times New Roman" pitchFamily="18" charset="0"/>
                          <a:ea typeface="Times New Roman" pitchFamily="18" charset="0"/>
                          <a:cs typeface="Times New Roman" pitchFamily="18" charset="0"/>
                          <a:sym typeface="Times New Roman" pitchFamily="18" charset="0"/>
                        </a:defRPr>
                      </a:pPr>
                      <a:r>
                        <a:rPr lang="en-US" sz="1400" dirty="0">
                          <a:solidFill>
                            <a:schemeClr val="tx1"/>
                          </a:solidFill>
                        </a:rPr>
                        <a:t>5.To verify the distance formula by graphical method.</a:t>
                      </a:r>
                    </a:p>
                    <a:p>
                      <a:pPr marL="109855" indent="0" algn="l">
                        <a:lnSpc>
                          <a:spcPct val="100000"/>
                        </a:lnSpc>
                        <a:buSzPct val="100000"/>
                        <a:buNone/>
                        <a:defRPr sz="1400">
                          <a:latin typeface="Times New Roman" pitchFamily="18" charset="0"/>
                          <a:ea typeface="Times New Roman" pitchFamily="18" charset="0"/>
                          <a:cs typeface="Times New Roman" pitchFamily="18" charset="0"/>
                          <a:sym typeface="Times New Roman" pitchFamily="18" charset="0"/>
                        </a:defRPr>
                      </a:pPr>
                      <a:r>
                        <a:rPr lang="en-US" sz="1400" dirty="0">
                          <a:solidFill>
                            <a:schemeClr val="tx1"/>
                          </a:solidFill>
                        </a:rPr>
                        <a:t>6.To verify section formula by graphical method.</a:t>
                      </a:r>
                    </a:p>
                    <a:p>
                      <a:pPr marL="109855" marR="0" lvl="0" indent="0" algn="l" defTabSz="457200" rtl="0" eaLnBrk="1" fontAlgn="auto" latinLnBrk="0" hangingPunct="1">
                        <a:lnSpc>
                          <a:spcPct val="100000"/>
                        </a:lnSpc>
                        <a:spcBef>
                          <a:spcPts val="0"/>
                        </a:spcBef>
                        <a:spcAft>
                          <a:spcPts val="0"/>
                        </a:spcAft>
                        <a:buClrTx/>
                        <a:buSzPct val="100000"/>
                        <a:buFontTx/>
                        <a:buNone/>
                        <a:defRPr sz="1400">
                          <a:latin typeface="Times New Roman" pitchFamily="18" charset="0"/>
                          <a:ea typeface="Times New Roman" pitchFamily="18" charset="0"/>
                          <a:cs typeface="Times New Roman" pitchFamily="18" charset="0"/>
                          <a:sym typeface="Times New Roman" pitchFamily="18" charset="0"/>
                        </a:defRPr>
                      </a:pPr>
                      <a:r>
                        <a:rPr lang="en-US" sz="1400" b="1" dirty="0">
                          <a:solidFill>
                            <a:schemeClr val="tx1"/>
                          </a:solidFill>
                        </a:rPr>
                        <a:t>Project-</a:t>
                      </a:r>
                    </a:p>
                    <a:p>
                      <a:pPr marL="109855" marR="0" lvl="0" indent="0" algn="l" defTabSz="457200" rtl="0" eaLnBrk="1" fontAlgn="auto" latinLnBrk="0" hangingPunct="1">
                        <a:lnSpc>
                          <a:spcPct val="100000"/>
                        </a:lnSpc>
                        <a:spcBef>
                          <a:spcPts val="0"/>
                        </a:spcBef>
                        <a:spcAft>
                          <a:spcPts val="0"/>
                        </a:spcAft>
                        <a:buClrTx/>
                        <a:buSzPct val="100000"/>
                        <a:buFontTx/>
                        <a:buNone/>
                        <a:defRPr sz="1400">
                          <a:latin typeface="Times New Roman" pitchFamily="18" charset="0"/>
                          <a:ea typeface="Times New Roman" pitchFamily="18" charset="0"/>
                          <a:cs typeface="Times New Roman" pitchFamily="18" charset="0"/>
                          <a:sym typeface="Times New Roman" pitchFamily="18" charset="0"/>
                        </a:defRPr>
                      </a:pPr>
                      <a:r>
                        <a:rPr lang="en-US" sz="1400" b="0" dirty="0"/>
                        <a:t>7.Efficiency in Packing</a:t>
                      </a:r>
                    </a:p>
                  </a:txBody>
                  <a:tcPr marL="0" marR="0" marT="0" marB="0" horzOverflow="overflow">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4142955814"/>
                  </a:ext>
                </a:extLst>
              </a:tr>
              <a:tr h="1500483">
                <a:tc>
                  <a:txBody>
                    <a:bodyPr/>
                    <a:lstStyle/>
                    <a:p>
                      <a:pPr algn="ctr">
                        <a:lnSpc>
                          <a:spcPct val="115000"/>
                        </a:lnSpc>
                        <a:defRPr sz="1800"/>
                      </a:pPr>
                      <a:r>
                        <a:rPr sz="1400" b="1" dirty="0">
                          <a:latin typeface="Times New Roman" pitchFamily="18" charset="0"/>
                          <a:ea typeface="Times New Roman" pitchFamily="18" charset="0"/>
                          <a:cs typeface="Times New Roman" pitchFamily="18" charset="0"/>
                          <a:sym typeface="Times New Roman" pitchFamily="18" charset="0"/>
                        </a:rPr>
                        <a:t>MAY</a:t>
                      </a: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marL="109855" indent="0" algn="l">
                        <a:lnSpc>
                          <a:spcPct val="100000"/>
                        </a:lnSpc>
                        <a:buSzPct val="100000"/>
                        <a:buNone/>
                        <a:defRPr sz="1400">
                          <a:latin typeface="Times New Roman" pitchFamily="18" charset="0"/>
                          <a:ea typeface="Times New Roman" pitchFamily="18" charset="0"/>
                          <a:cs typeface="Times New Roman" pitchFamily="18" charset="0"/>
                          <a:sym typeface="Times New Roman" pitchFamily="18" charset="0"/>
                        </a:defRPr>
                      </a:pPr>
                      <a:r>
                        <a:rPr lang="en-US" sz="1400" dirty="0">
                          <a:solidFill>
                            <a:schemeClr val="tx1"/>
                          </a:solidFill>
                        </a:rPr>
                        <a:t>8.To verify the conditions for consistency/inconsistency for a pair of linear equations in two variables by graphical method.</a:t>
                      </a:r>
                    </a:p>
                    <a:p>
                      <a:pPr marL="109855" indent="0" algn="l">
                        <a:lnSpc>
                          <a:spcPct val="100000"/>
                        </a:lnSpc>
                        <a:buSzPct val="100000"/>
                        <a:buNone/>
                        <a:defRPr sz="1400">
                          <a:latin typeface="Times New Roman" pitchFamily="18" charset="0"/>
                          <a:ea typeface="Times New Roman" pitchFamily="18" charset="0"/>
                          <a:cs typeface="Times New Roman" pitchFamily="18" charset="0"/>
                          <a:sym typeface="Times New Roman" pitchFamily="18" charset="0"/>
                        </a:defRPr>
                      </a:pPr>
                      <a:r>
                        <a:rPr lang="en-US" sz="1400" dirty="0">
                          <a:solidFill>
                            <a:schemeClr val="tx1"/>
                          </a:solidFill>
                        </a:rPr>
                        <a:t>9.To identify arithmetic progressions in some given lists of numbers </a:t>
                      </a:r>
                    </a:p>
                    <a:p>
                      <a:pPr marL="109855" indent="0" algn="l">
                        <a:lnSpc>
                          <a:spcPct val="100000"/>
                        </a:lnSpc>
                        <a:buSzPct val="100000"/>
                        <a:buNone/>
                        <a:defRPr sz="1400">
                          <a:latin typeface="Times New Roman" pitchFamily="18" charset="0"/>
                          <a:ea typeface="Times New Roman" pitchFamily="18" charset="0"/>
                          <a:cs typeface="Times New Roman" pitchFamily="18" charset="0"/>
                          <a:sym typeface="Times New Roman" pitchFamily="18" charset="0"/>
                        </a:defRPr>
                      </a:pPr>
                      <a:r>
                        <a:rPr lang="en-US" sz="1400" dirty="0">
                          <a:solidFill>
                            <a:schemeClr val="tx1"/>
                          </a:solidFill>
                        </a:rPr>
                        <a:t>10.To establish a formula for the sum of first n terms of an arithmetic progression.</a:t>
                      </a:r>
                    </a:p>
                    <a:p>
                      <a:pPr marL="109855" indent="0" algn="l">
                        <a:lnSpc>
                          <a:spcPct val="100000"/>
                        </a:lnSpc>
                        <a:buSzPct val="100000"/>
                        <a:buNone/>
                        <a:defRPr sz="1400">
                          <a:latin typeface="Times New Roman" pitchFamily="18" charset="0"/>
                          <a:ea typeface="Times New Roman" pitchFamily="18" charset="0"/>
                          <a:cs typeface="Times New Roman" pitchFamily="18" charset="0"/>
                          <a:sym typeface="Times New Roman" pitchFamily="18" charset="0"/>
                        </a:defRPr>
                      </a:pPr>
                      <a:r>
                        <a:rPr lang="en-US" sz="1400" dirty="0">
                          <a:solidFill>
                            <a:schemeClr val="tx1"/>
                          </a:solidFill>
                        </a:rPr>
                        <a:t>11.To determine experimental probability of 1, 2, 3, 4, 5 or 6 by throwing a dice 500 times and compare them with their theoretical probabilities.</a:t>
                      </a:r>
                    </a:p>
                    <a:p>
                      <a:pPr marL="109855" indent="0" algn="l">
                        <a:lnSpc>
                          <a:spcPct val="100000"/>
                        </a:lnSpc>
                        <a:buSzPct val="100000"/>
                        <a:buNone/>
                        <a:defRPr sz="1400">
                          <a:latin typeface="Times New Roman" pitchFamily="18" charset="0"/>
                          <a:ea typeface="Times New Roman" pitchFamily="18" charset="0"/>
                          <a:cs typeface="Times New Roman" pitchFamily="18" charset="0"/>
                          <a:sym typeface="Times New Roman" pitchFamily="18" charset="0"/>
                        </a:defRPr>
                      </a:pPr>
                      <a:r>
                        <a:rPr lang="en-US" sz="1400" dirty="0">
                          <a:solidFill>
                            <a:schemeClr val="tx1"/>
                          </a:solidFill>
                        </a:rPr>
                        <a:t>12.To determine experimental probability of a Head (or a Tail) by tossing a coin 1000 times and compare it with its theoretical probability.</a:t>
                      </a:r>
                      <a:endParaRPr sz="1400" dirty="0">
                        <a:solidFill>
                          <a:schemeClr val="tx1"/>
                        </a:solidFill>
                      </a:endParaRPr>
                    </a:p>
                  </a:txBody>
                  <a:tcPr marL="0" marR="0" marT="0" marB="0" horzOverflow="overflow">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57222003"/>
                  </a:ext>
                </a:extLst>
              </a:tr>
              <a:tr h="807952">
                <a:tc>
                  <a:txBody>
                    <a:bodyPr/>
                    <a:lstStyle/>
                    <a:p>
                      <a:pPr algn="ctr">
                        <a:lnSpc>
                          <a:spcPct val="115000"/>
                        </a:lnSpc>
                        <a:defRPr sz="1800"/>
                      </a:pPr>
                      <a:r>
                        <a:rPr sz="1400" b="1" dirty="0">
                          <a:latin typeface="Times New Roman" pitchFamily="18" charset="0"/>
                          <a:ea typeface="Times New Roman" pitchFamily="18" charset="0"/>
                          <a:cs typeface="Times New Roman" pitchFamily="18" charset="0"/>
                          <a:sym typeface="Times New Roman" pitchFamily="18" charset="0"/>
                        </a:rPr>
                        <a:t>JULY</a:t>
                      </a: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marL="109855" indent="0" algn="l">
                        <a:lnSpc>
                          <a:spcPct val="100000"/>
                        </a:lnSpc>
                        <a:buSzPct val="100000"/>
                        <a:buNone/>
                        <a:defRPr sz="1400">
                          <a:latin typeface="Times New Roman" pitchFamily="18" charset="0"/>
                          <a:ea typeface="Times New Roman" pitchFamily="18" charset="0"/>
                          <a:cs typeface="Times New Roman" pitchFamily="18" charset="0"/>
                          <a:sym typeface="Times New Roman" pitchFamily="18" charset="0"/>
                        </a:defRPr>
                      </a:pPr>
                      <a:r>
                        <a:rPr lang="en-US" sz="1400" dirty="0">
                          <a:solidFill>
                            <a:schemeClr val="tx1"/>
                          </a:solidFill>
                        </a:rPr>
                        <a:t>13.To verify experimentally that the tangent at any point to a circle is perpendicular to the radius through the point.</a:t>
                      </a:r>
                    </a:p>
                    <a:p>
                      <a:pPr marL="109855" indent="0" algn="l">
                        <a:lnSpc>
                          <a:spcPct val="100000"/>
                        </a:lnSpc>
                        <a:buSzPct val="100000"/>
                        <a:buNone/>
                        <a:defRPr sz="1400">
                          <a:latin typeface="Times New Roman" pitchFamily="18" charset="0"/>
                          <a:ea typeface="Times New Roman" pitchFamily="18" charset="0"/>
                          <a:cs typeface="Times New Roman" pitchFamily="18" charset="0"/>
                          <a:sym typeface="Times New Roman" pitchFamily="18" charset="0"/>
                        </a:defRPr>
                      </a:pPr>
                      <a:r>
                        <a:rPr lang="en-US" sz="1400" dirty="0">
                          <a:solidFill>
                            <a:schemeClr val="tx1"/>
                          </a:solidFill>
                        </a:rPr>
                        <a:t>14.To find the number of tangents from a point to a circle.</a:t>
                      </a:r>
                    </a:p>
                    <a:p>
                      <a:pPr marL="109855" indent="0" algn="l">
                        <a:lnSpc>
                          <a:spcPct val="100000"/>
                        </a:lnSpc>
                        <a:buSzPct val="100000"/>
                        <a:buNone/>
                        <a:defRPr sz="1400">
                          <a:latin typeface="Times New Roman" pitchFamily="18" charset="0"/>
                          <a:ea typeface="Times New Roman" pitchFamily="18" charset="0"/>
                          <a:cs typeface="Times New Roman" pitchFamily="18" charset="0"/>
                          <a:sym typeface="Times New Roman" pitchFamily="18" charset="0"/>
                        </a:defRPr>
                      </a:pPr>
                      <a:r>
                        <a:rPr lang="en-US" sz="1400" dirty="0">
                          <a:solidFill>
                            <a:schemeClr val="tx1"/>
                          </a:solidFill>
                        </a:rPr>
                        <a:t>15.To verify that lengths of tangents to a circle from some external point are equal.</a:t>
                      </a:r>
                    </a:p>
                    <a:p>
                      <a:pPr marL="109855" marR="0" lvl="0" indent="0" algn="l" defTabSz="457200" rtl="0" eaLnBrk="1" fontAlgn="auto" latinLnBrk="0" hangingPunct="1">
                        <a:lnSpc>
                          <a:spcPct val="100000"/>
                        </a:lnSpc>
                        <a:spcBef>
                          <a:spcPts val="0"/>
                        </a:spcBef>
                        <a:spcAft>
                          <a:spcPts val="0"/>
                        </a:spcAft>
                        <a:buClrTx/>
                        <a:buSzPct val="100000"/>
                        <a:buFontTx/>
                        <a:buNone/>
                        <a:defRPr sz="1400">
                          <a:latin typeface="Times New Roman" pitchFamily="18" charset="0"/>
                          <a:ea typeface="Times New Roman" pitchFamily="18" charset="0"/>
                          <a:cs typeface="Times New Roman" pitchFamily="18" charset="0"/>
                          <a:sym typeface="Times New Roman" pitchFamily="18" charset="0"/>
                        </a:defRPr>
                      </a:pPr>
                      <a:r>
                        <a:rPr lang="en-US" sz="1400" b="1" dirty="0">
                          <a:solidFill>
                            <a:schemeClr val="tx1"/>
                          </a:solidFill>
                        </a:rPr>
                        <a:t>Project-</a:t>
                      </a:r>
                    </a:p>
                    <a:p>
                      <a:pPr marL="109855" marR="0" lvl="0" indent="0" algn="l" defTabSz="457200" rtl="0" eaLnBrk="1" fontAlgn="auto" latinLnBrk="0" hangingPunct="1">
                        <a:lnSpc>
                          <a:spcPct val="100000"/>
                        </a:lnSpc>
                        <a:spcBef>
                          <a:spcPts val="0"/>
                        </a:spcBef>
                        <a:spcAft>
                          <a:spcPts val="0"/>
                        </a:spcAft>
                        <a:buClrTx/>
                        <a:buSzPct val="100000"/>
                        <a:buFontTx/>
                        <a:buNone/>
                        <a:defRPr sz="1400">
                          <a:latin typeface="Times New Roman" pitchFamily="18" charset="0"/>
                          <a:ea typeface="Times New Roman" pitchFamily="18" charset="0"/>
                          <a:cs typeface="Times New Roman" pitchFamily="18" charset="0"/>
                          <a:sym typeface="Times New Roman" pitchFamily="18" charset="0"/>
                        </a:defRPr>
                      </a:pPr>
                      <a:r>
                        <a:rPr lang="en-US" sz="1400" b="0" dirty="0"/>
                        <a:t>16.Golden Rectangle and Golden Ratio</a:t>
                      </a:r>
                      <a:endParaRPr lang="en-US" sz="1400" b="1" dirty="0">
                        <a:solidFill>
                          <a:schemeClr val="tx1"/>
                        </a:solidFill>
                      </a:endParaRPr>
                    </a:p>
                  </a:txBody>
                  <a:tcPr marL="0" marR="0" marT="0" marB="0" horzOverflow="overflow">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700948139"/>
                  </a:ext>
                </a:extLst>
              </a:tr>
              <a:tr h="445198">
                <a:tc>
                  <a:txBody>
                    <a:bodyPr/>
                    <a:lstStyle/>
                    <a:p>
                      <a:pPr algn="ctr">
                        <a:lnSpc>
                          <a:spcPct val="115000"/>
                        </a:lnSpc>
                        <a:defRPr sz="1800"/>
                      </a:pPr>
                      <a:r>
                        <a:rPr sz="1400" b="1" dirty="0">
                          <a:latin typeface="Times New Roman" pitchFamily="18" charset="0"/>
                          <a:ea typeface="Times New Roman" pitchFamily="18" charset="0"/>
                          <a:cs typeface="Times New Roman" pitchFamily="18" charset="0"/>
                          <a:sym typeface="Times New Roman" pitchFamily="18" charset="0"/>
                        </a:rPr>
                        <a:t>AUGUST</a:t>
                      </a: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marL="109855" indent="0" algn="l">
                        <a:lnSpc>
                          <a:spcPct val="100000"/>
                        </a:lnSpc>
                        <a:buSzPct val="100000"/>
                        <a:buNone/>
                        <a:defRPr sz="1400">
                          <a:latin typeface="Times New Roman" pitchFamily="18" charset="0"/>
                          <a:ea typeface="Times New Roman" pitchFamily="18" charset="0"/>
                          <a:cs typeface="Times New Roman" pitchFamily="18" charset="0"/>
                          <a:sym typeface="Times New Roman" pitchFamily="18" charset="0"/>
                        </a:defRPr>
                      </a:pPr>
                      <a:r>
                        <a:rPr lang="en-US" sz="1350" dirty="0">
                          <a:solidFill>
                            <a:schemeClr val="tx1"/>
                          </a:solidFill>
                        </a:rPr>
                        <a:t>17.To verify Pythagoras Theorem.</a:t>
                      </a:r>
                    </a:p>
                    <a:p>
                      <a:pPr marL="109855" indent="0" algn="l">
                        <a:lnSpc>
                          <a:spcPct val="100000"/>
                        </a:lnSpc>
                        <a:buSzPct val="100000"/>
                        <a:buNone/>
                        <a:defRPr sz="1400">
                          <a:latin typeface="Times New Roman" pitchFamily="18" charset="0"/>
                          <a:ea typeface="Times New Roman" pitchFamily="18" charset="0"/>
                          <a:cs typeface="Times New Roman" pitchFamily="18" charset="0"/>
                          <a:sym typeface="Times New Roman" pitchFamily="18" charset="0"/>
                        </a:defRPr>
                      </a:pPr>
                      <a:r>
                        <a:rPr lang="en-US" sz="1350" dirty="0">
                          <a:solidFill>
                            <a:schemeClr val="tx1"/>
                          </a:solidFill>
                        </a:rPr>
                        <a:t>18.To illustrate that the medians of a triangle concur at a point called the centroid, which always lies inside the triangle, using paper folding method.</a:t>
                      </a:r>
                      <a:endParaRPr sz="1350" dirty="0">
                        <a:solidFill>
                          <a:schemeClr val="tx1"/>
                        </a:solidFill>
                      </a:endParaRPr>
                    </a:p>
                  </a:txBody>
                  <a:tcPr marL="0" marR="0" marT="0" marB="0" horzOverflow="overflow">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901678994"/>
                  </a:ext>
                </a:extLst>
              </a:tr>
              <a:tr h="807952">
                <a:tc>
                  <a:txBody>
                    <a:bodyPr/>
                    <a:lstStyle/>
                    <a:p>
                      <a:pPr algn="ctr">
                        <a:lnSpc>
                          <a:spcPct val="115000"/>
                        </a:lnSpc>
                        <a:defRPr sz="1800"/>
                      </a:pPr>
                      <a:r>
                        <a:rPr lang="en-US" sz="1400" b="1" dirty="0">
                          <a:latin typeface="Times New Roman" pitchFamily="18" charset="0"/>
                          <a:ea typeface="Times New Roman" pitchFamily="18" charset="0"/>
                          <a:cs typeface="Times New Roman" pitchFamily="18" charset="0"/>
                          <a:sym typeface="Times New Roman" pitchFamily="18" charset="0"/>
                        </a:rPr>
                        <a:t>SEPTEMBER</a:t>
                      </a:r>
                      <a:endParaRPr sz="1400" b="1" dirty="0">
                        <a:latin typeface="Times New Roman" pitchFamily="18" charset="0"/>
                        <a:ea typeface="Times New Roman" pitchFamily="18" charset="0"/>
                        <a:cs typeface="Times New Roman" pitchFamily="18" charset="0"/>
                        <a:sym typeface="Times New Roman" pitchFamily="18" charset="0"/>
                      </a:endParaRP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marL="109855" indent="0" algn="l">
                        <a:lnSpc>
                          <a:spcPct val="100000"/>
                        </a:lnSpc>
                        <a:buSzPct val="100000"/>
                        <a:buNone/>
                        <a:defRPr sz="1400">
                          <a:latin typeface="Times New Roman" pitchFamily="18" charset="0"/>
                          <a:ea typeface="Times New Roman" pitchFamily="18" charset="0"/>
                          <a:cs typeface="Times New Roman" pitchFamily="18" charset="0"/>
                          <a:sym typeface="Times New Roman" pitchFamily="18" charset="0"/>
                        </a:defRPr>
                      </a:pPr>
                      <a:r>
                        <a:rPr lang="en-US" sz="1400" dirty="0">
                          <a:solidFill>
                            <a:schemeClr val="tx1"/>
                          </a:solidFill>
                        </a:rPr>
                        <a:t>19.To draw a system of similar triangles, using Y-shaped strips and nails.</a:t>
                      </a:r>
                    </a:p>
                    <a:p>
                      <a:pPr marL="109855" indent="0" algn="l">
                        <a:lnSpc>
                          <a:spcPct val="100000"/>
                        </a:lnSpc>
                        <a:buSzPct val="100000"/>
                        <a:buNone/>
                        <a:defRPr sz="1400">
                          <a:latin typeface="Times New Roman" pitchFamily="18" charset="0"/>
                          <a:ea typeface="Times New Roman" pitchFamily="18" charset="0"/>
                          <a:cs typeface="Times New Roman" pitchFamily="18" charset="0"/>
                          <a:sym typeface="Times New Roman" pitchFamily="18" charset="0"/>
                        </a:defRPr>
                      </a:pPr>
                      <a:r>
                        <a:rPr lang="en-US" sz="1400" dirty="0">
                          <a:solidFill>
                            <a:schemeClr val="tx1"/>
                          </a:solidFill>
                        </a:rPr>
                        <a:t>20.To verify Basic Proportionality Theorem (Thales’ Theorem).</a:t>
                      </a:r>
                    </a:p>
                    <a:p>
                      <a:pPr marL="109855" indent="0" algn="l">
                        <a:lnSpc>
                          <a:spcPct val="100000"/>
                        </a:lnSpc>
                        <a:buSzPct val="100000"/>
                        <a:buNone/>
                        <a:defRPr sz="1400">
                          <a:latin typeface="Times New Roman" pitchFamily="18" charset="0"/>
                          <a:ea typeface="Times New Roman" pitchFamily="18" charset="0"/>
                          <a:cs typeface="Times New Roman" pitchFamily="18" charset="0"/>
                          <a:sym typeface="Times New Roman" pitchFamily="18" charset="0"/>
                        </a:defRPr>
                      </a:pPr>
                      <a:r>
                        <a:rPr lang="en-US" sz="1400" dirty="0">
                          <a:solidFill>
                            <a:schemeClr val="tx1"/>
                          </a:solidFill>
                        </a:rPr>
                        <a:t>21.To establish the criteria for similarity of two triangles.</a:t>
                      </a:r>
                    </a:p>
                    <a:p>
                      <a:pPr marL="109855" indent="0" algn="l">
                        <a:lnSpc>
                          <a:spcPct val="100000"/>
                        </a:lnSpc>
                        <a:buSzPct val="100000"/>
                        <a:buNone/>
                        <a:defRPr sz="1400">
                          <a:latin typeface="Times New Roman" pitchFamily="18" charset="0"/>
                          <a:ea typeface="Times New Roman" pitchFamily="18" charset="0"/>
                          <a:cs typeface="Times New Roman" pitchFamily="18" charset="0"/>
                          <a:sym typeface="Times New Roman" pitchFamily="18" charset="0"/>
                        </a:defRPr>
                      </a:pPr>
                      <a:r>
                        <a:rPr lang="en-US" sz="1400" dirty="0">
                          <a:solidFill>
                            <a:schemeClr val="tx1"/>
                          </a:solidFill>
                        </a:rPr>
                        <a:t>22.To find the relationship between areas and sides of similar triangles.</a:t>
                      </a:r>
                    </a:p>
                  </a:txBody>
                  <a:tcPr marL="0" marR="0" marT="0" marB="0" horzOverflow="overflow">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947052949"/>
                  </a:ext>
                </a:extLst>
              </a:tr>
            </a:tbl>
          </a:graphicData>
        </a:graphic>
      </p:graphicFrame>
      <p:sp>
        <p:nvSpPr>
          <p:cNvPr id="1048629" name="Rectangle 2"/>
          <p:cNvSpPr/>
          <p:nvPr/>
        </p:nvSpPr>
        <p:spPr>
          <a:xfrm>
            <a:off x="270583" y="270587"/>
            <a:ext cx="6310328" cy="9275196"/>
          </a:xfrm>
          <a:prstGeom prst="rect">
            <a:avLst/>
          </a:prstGeom>
          <a:ln w="76200">
            <a:solidFill>
              <a:srgbClr val="32538F"/>
            </a:solidFill>
            <a:miter/>
          </a:ln>
        </p:spPr>
        <p:txBody>
          <a:bodyPr lIns="45718" tIns="45718" rIns="45718" bIns="45718" anchor="ctr"/>
          <a:lstStyle/>
          <a:p>
            <a:pPr algn="ctr">
              <a:defRPr>
                <a:solidFill>
                  <a:srgbClr val="FFFFFF"/>
                </a:solidFill>
              </a:defRPr>
            </a:pPr>
            <a:endParaRPr dirty="0"/>
          </a:p>
        </p:txBody>
      </p:sp>
      <p:sp>
        <p:nvSpPr>
          <p:cNvPr id="1048630" name="TextBox 6"/>
          <p:cNvSpPr txBox="1"/>
          <p:nvPr/>
        </p:nvSpPr>
        <p:spPr>
          <a:xfrm>
            <a:off x="3370805" y="9545780"/>
            <a:ext cx="326367" cy="369328"/>
          </a:xfrm>
          <a:prstGeom prst="rect">
            <a:avLst/>
          </a:prstGeom>
          <a:ln w="12700">
            <a:miter lim="400000"/>
          </a:ln>
        </p:spPr>
        <p:txBody>
          <a:bodyPr wrap="none" lIns="45718" tIns="45718" rIns="45718" bIns="45718">
            <a:spAutoFit/>
          </a:bodyPr>
          <a:lstStyle/>
          <a:p>
            <a:r>
              <a:rPr lang="en-US" dirty="0"/>
              <a:t>14</a:t>
            </a:r>
            <a:endParaRPr dirty="0"/>
          </a:p>
        </p:txBody>
      </p:sp>
    </p:spTree>
    <p:extLst>
      <p:ext uri="{BB962C8B-B14F-4D97-AF65-F5344CB8AC3E}">
        <p14:creationId xmlns:p14="http://schemas.microsoft.com/office/powerpoint/2010/main" val="1649628852"/>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94314" name="Table 7"/>
          <p:cNvGraphicFramePr/>
          <p:nvPr>
            <p:extLst>
              <p:ext uri="{D42A27DB-BD31-4B8C-83A1-F6EECF244321}">
                <p14:modId xmlns:p14="http://schemas.microsoft.com/office/powerpoint/2010/main" val="4117707010"/>
              </p:ext>
            </p:extLst>
          </p:nvPr>
        </p:nvGraphicFramePr>
        <p:xfrm>
          <a:off x="447914" y="354591"/>
          <a:ext cx="5955665" cy="1280160"/>
        </p:xfrm>
        <a:graphic>
          <a:graphicData uri="http://schemas.openxmlformats.org/drawingml/2006/table">
            <a:tbl>
              <a:tblPr/>
              <a:tblGrid>
                <a:gridCol w="1514112">
                  <a:extLst>
                    <a:ext uri="{9D8B030D-6E8A-4147-A177-3AD203B41FA5}">
                      <a16:colId xmlns:a16="http://schemas.microsoft.com/office/drawing/2014/main" val="20000"/>
                    </a:ext>
                  </a:extLst>
                </a:gridCol>
                <a:gridCol w="4441553">
                  <a:extLst>
                    <a:ext uri="{9D8B030D-6E8A-4147-A177-3AD203B41FA5}">
                      <a16:colId xmlns:a16="http://schemas.microsoft.com/office/drawing/2014/main" val="20001"/>
                    </a:ext>
                  </a:extLst>
                </a:gridCol>
              </a:tblGrid>
              <a:tr h="1255045">
                <a:tc>
                  <a:txBody>
                    <a:bodyPr/>
                    <a:lstStyle/>
                    <a:p>
                      <a:pPr algn="ctr">
                        <a:lnSpc>
                          <a:spcPct val="115000"/>
                        </a:lnSpc>
                        <a:defRPr sz="1800"/>
                      </a:pPr>
                      <a:r>
                        <a:rPr sz="1400" b="1" dirty="0">
                          <a:latin typeface="Times New Roman" pitchFamily="18" charset="0"/>
                          <a:ea typeface="Times New Roman" pitchFamily="18" charset="0"/>
                          <a:cs typeface="Times New Roman" pitchFamily="18" charset="0"/>
                          <a:sym typeface="Times New Roman" pitchFamily="18" charset="0"/>
                        </a:rPr>
                        <a:t>OCTOBER</a:t>
                      </a: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headEnd type="none" w="med" len="med"/>
                      <a:tailEnd type="none" w="med" len="med"/>
                    </a:lnT>
                    <a:lnB w="1270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marL="109855" indent="0" algn="l">
                        <a:lnSpc>
                          <a:spcPct val="100000"/>
                        </a:lnSpc>
                        <a:buSzPct val="100000"/>
                        <a:buNone/>
                        <a:defRPr sz="1400">
                          <a:latin typeface="Times New Roman" pitchFamily="18" charset="0"/>
                          <a:ea typeface="Times New Roman" pitchFamily="18" charset="0"/>
                          <a:cs typeface="Times New Roman" pitchFamily="18" charset="0"/>
                          <a:sym typeface="Times New Roman" pitchFamily="18" charset="0"/>
                        </a:defRPr>
                      </a:pPr>
                      <a:r>
                        <a:rPr lang="en-US" sz="1400" b="0" dirty="0">
                          <a:solidFill>
                            <a:schemeClr val="tx1"/>
                          </a:solidFill>
                        </a:rPr>
                        <a:t>23.To obtain formula for area of a circle experimentally.</a:t>
                      </a:r>
                    </a:p>
                    <a:p>
                      <a:pPr marL="109855" indent="0" algn="l">
                        <a:lnSpc>
                          <a:spcPct val="100000"/>
                        </a:lnSpc>
                        <a:buSzPct val="100000"/>
                        <a:buNone/>
                        <a:defRPr sz="1400">
                          <a:latin typeface="Times New Roman" pitchFamily="18" charset="0"/>
                          <a:ea typeface="Times New Roman" pitchFamily="18" charset="0"/>
                          <a:cs typeface="Times New Roman" pitchFamily="18" charset="0"/>
                          <a:sym typeface="Times New Roman" pitchFamily="18" charset="0"/>
                        </a:defRPr>
                      </a:pPr>
                      <a:r>
                        <a:rPr lang="en-US" sz="1400" b="0" dirty="0">
                          <a:solidFill>
                            <a:schemeClr val="tx1"/>
                          </a:solidFill>
                        </a:rPr>
                        <a:t>24.To obtain formula for the surface area of a circus tent.</a:t>
                      </a:r>
                    </a:p>
                    <a:p>
                      <a:pPr marL="109855" indent="0" algn="l">
                        <a:lnSpc>
                          <a:spcPct val="100000"/>
                        </a:lnSpc>
                        <a:buSzPct val="100000"/>
                        <a:buNone/>
                        <a:defRPr sz="1400">
                          <a:latin typeface="Times New Roman" pitchFamily="18" charset="0"/>
                          <a:ea typeface="Times New Roman" pitchFamily="18" charset="0"/>
                          <a:cs typeface="Times New Roman" pitchFamily="18" charset="0"/>
                          <a:sym typeface="Times New Roman" pitchFamily="18" charset="0"/>
                        </a:defRPr>
                      </a:pPr>
                      <a:r>
                        <a:rPr lang="en-US" sz="1400" b="0" dirty="0">
                          <a:solidFill>
                            <a:schemeClr val="tx1"/>
                          </a:solidFill>
                        </a:rPr>
                        <a:t>25.To verify the formula for the volume of a cylinder.</a:t>
                      </a:r>
                    </a:p>
                    <a:p>
                      <a:pPr marL="109855" indent="0" algn="l">
                        <a:lnSpc>
                          <a:spcPct val="100000"/>
                        </a:lnSpc>
                        <a:buSzPct val="100000"/>
                        <a:buNone/>
                        <a:defRPr sz="1400">
                          <a:latin typeface="Times New Roman" pitchFamily="18" charset="0"/>
                          <a:ea typeface="Times New Roman" pitchFamily="18" charset="0"/>
                          <a:cs typeface="Times New Roman" pitchFamily="18" charset="0"/>
                          <a:sym typeface="Times New Roman" pitchFamily="18" charset="0"/>
                        </a:defRPr>
                      </a:pPr>
                      <a:r>
                        <a:rPr lang="en-US" sz="1400" b="0" dirty="0">
                          <a:solidFill>
                            <a:schemeClr val="tx1"/>
                          </a:solidFill>
                        </a:rPr>
                        <a:t>26.To compare two cylinders made from rectangular sheets of same dimensions under the following aspects:</a:t>
                      </a:r>
                      <a:r>
                        <a:rPr lang="hi-IN" sz="1400" b="0" dirty="0">
                          <a:solidFill>
                            <a:schemeClr val="tx1"/>
                          </a:solidFill>
                        </a:rPr>
                        <a:t> </a:t>
                      </a:r>
                      <a:r>
                        <a:rPr lang="en-US" sz="1400" b="0" dirty="0">
                          <a:solidFill>
                            <a:schemeClr val="tx1"/>
                          </a:solidFill>
                        </a:rPr>
                        <a:t>(a) Curved surface areas</a:t>
                      </a:r>
                      <a:r>
                        <a:rPr lang="hi-IN" sz="1400" b="0" dirty="0">
                          <a:solidFill>
                            <a:schemeClr val="tx1"/>
                          </a:solidFill>
                        </a:rPr>
                        <a:t> </a:t>
                      </a:r>
                      <a:r>
                        <a:rPr lang="en-US" sz="1400" b="0" dirty="0">
                          <a:solidFill>
                            <a:schemeClr val="tx1"/>
                          </a:solidFill>
                        </a:rPr>
                        <a:t>(b) Total surface areas(c) Volumes</a:t>
                      </a:r>
                      <a:endParaRPr sz="1400" b="0" dirty="0">
                        <a:solidFill>
                          <a:schemeClr val="tx1"/>
                        </a:solidFill>
                      </a:endParaRPr>
                    </a:p>
                  </a:txBody>
                  <a:tcPr marL="0" marR="0" marT="0" marB="0" anchor="ctr" horzOverflow="overflow">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a:solidFill>
                        <a:srgbClr val="000000"/>
                      </a:solidFill>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1"/>
                  </a:ext>
                </a:extLst>
              </a:tr>
            </a:tbl>
          </a:graphicData>
        </a:graphic>
      </p:graphicFrame>
      <p:sp>
        <p:nvSpPr>
          <p:cNvPr id="1048631" name="Rectangle 2"/>
          <p:cNvSpPr/>
          <p:nvPr/>
        </p:nvSpPr>
        <p:spPr>
          <a:xfrm>
            <a:off x="270583" y="270587"/>
            <a:ext cx="6310328" cy="9275196"/>
          </a:xfrm>
          <a:prstGeom prst="rect">
            <a:avLst/>
          </a:prstGeom>
          <a:ln w="76200">
            <a:solidFill>
              <a:srgbClr val="32538F"/>
            </a:solidFill>
            <a:miter/>
          </a:ln>
        </p:spPr>
        <p:txBody>
          <a:bodyPr lIns="45718" tIns="45718" rIns="45718" bIns="45718" anchor="ctr"/>
          <a:lstStyle/>
          <a:p>
            <a:pPr algn="ctr">
              <a:defRPr>
                <a:solidFill>
                  <a:srgbClr val="FFFFFF"/>
                </a:solidFill>
              </a:defRPr>
            </a:pPr>
            <a:endParaRPr dirty="0"/>
          </a:p>
        </p:txBody>
      </p:sp>
      <p:sp>
        <p:nvSpPr>
          <p:cNvPr id="1048632" name="TextBox 6"/>
          <p:cNvSpPr txBox="1"/>
          <p:nvPr/>
        </p:nvSpPr>
        <p:spPr>
          <a:xfrm>
            <a:off x="3370805" y="9545780"/>
            <a:ext cx="326367" cy="369328"/>
          </a:xfrm>
          <a:prstGeom prst="rect">
            <a:avLst/>
          </a:prstGeom>
          <a:ln w="12700">
            <a:miter lim="400000"/>
          </a:ln>
        </p:spPr>
        <p:txBody>
          <a:bodyPr wrap="none" lIns="45718" tIns="45718" rIns="45718" bIns="45718">
            <a:spAutoFit/>
          </a:bodyPr>
          <a:lstStyle/>
          <a:p>
            <a:r>
              <a:rPr lang="en-US" dirty="0"/>
              <a:t>15</a:t>
            </a:r>
            <a:endParaRPr dirty="0"/>
          </a:p>
        </p:txBody>
      </p:sp>
      <p:pic>
        <p:nvPicPr>
          <p:cNvPr id="4" name="Picture 3">
            <a:extLst>
              <a:ext uri="{FF2B5EF4-FFF2-40B4-BE49-F238E27FC236}">
                <a16:creationId xmlns:a16="http://schemas.microsoft.com/office/drawing/2014/main" id="{66B8466E-F190-4E4B-BBFD-F28C381D195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747" b="32979"/>
          <a:stretch/>
        </p:blipFill>
        <p:spPr>
          <a:xfrm>
            <a:off x="985090" y="1928861"/>
            <a:ext cx="4771430" cy="2698558"/>
          </a:xfrm>
          <a:prstGeom prst="rect">
            <a:avLst/>
          </a:prstGeom>
        </p:spPr>
      </p:pic>
      <p:graphicFrame>
        <p:nvGraphicFramePr>
          <p:cNvPr id="6" name="Table 5">
            <a:extLst>
              <a:ext uri="{FF2B5EF4-FFF2-40B4-BE49-F238E27FC236}">
                <a16:creationId xmlns:a16="http://schemas.microsoft.com/office/drawing/2014/main" id="{5ACF3C4F-7069-4BDF-9171-B59895F09B1D}"/>
              </a:ext>
            </a:extLst>
          </p:cNvPr>
          <p:cNvGraphicFramePr>
            <a:graphicFrameLocks noGrp="1"/>
          </p:cNvGraphicFramePr>
          <p:nvPr>
            <p:extLst>
              <p:ext uri="{D42A27DB-BD31-4B8C-83A1-F6EECF244321}">
                <p14:modId xmlns:p14="http://schemas.microsoft.com/office/powerpoint/2010/main" val="358401845"/>
              </p:ext>
            </p:extLst>
          </p:nvPr>
        </p:nvGraphicFramePr>
        <p:xfrm>
          <a:off x="448549" y="4627419"/>
          <a:ext cx="5955030" cy="4410992"/>
        </p:xfrm>
        <a:graphic>
          <a:graphicData uri="http://schemas.openxmlformats.org/drawingml/2006/table">
            <a:tbl>
              <a:tblPr/>
              <a:tblGrid>
                <a:gridCol w="1268152">
                  <a:extLst>
                    <a:ext uri="{9D8B030D-6E8A-4147-A177-3AD203B41FA5}">
                      <a16:colId xmlns:a16="http://schemas.microsoft.com/office/drawing/2014/main" val="20000"/>
                    </a:ext>
                  </a:extLst>
                </a:gridCol>
                <a:gridCol w="4686878">
                  <a:extLst>
                    <a:ext uri="{9D8B030D-6E8A-4147-A177-3AD203B41FA5}">
                      <a16:colId xmlns:a16="http://schemas.microsoft.com/office/drawing/2014/main" val="20001"/>
                    </a:ext>
                  </a:extLst>
                </a:gridCol>
              </a:tblGrid>
              <a:tr h="549576">
                <a:tc>
                  <a:txBody>
                    <a:bodyPr/>
                    <a:lstStyle/>
                    <a:p>
                      <a:pPr algn="ctr">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sz="1350" dirty="0"/>
                        <a:t>MONTH/</a:t>
                      </a:r>
                    </a:p>
                    <a:p>
                      <a:pPr algn="ctr">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sz="1350" dirty="0"/>
                        <a:t>SUBJECT</a:t>
                      </a:r>
                    </a:p>
                  </a:txBody>
                  <a:tcPr marL="0" marR="0" marT="0" marB="0" horzOverflow="overflow">
                    <a:lnL w="12700">
                      <a:solidFill>
                        <a:srgbClr val="000000"/>
                      </a:solidFill>
                    </a:lnL>
                    <a:lnR w="12700">
                      <a:solidFill>
                        <a:srgbClr val="000000"/>
                      </a:solidFill>
                    </a:lnR>
                    <a:lnT w="12700">
                      <a:solidFill>
                        <a:srgbClr val="000000"/>
                      </a:solidFill>
                    </a:lnT>
                    <a:lnB w="12700">
                      <a:solidFill>
                        <a:srgbClr val="000000"/>
                      </a:solidFill>
                    </a:lnB>
                    <a:solidFill>
                      <a:schemeClr val="accent4">
                        <a:lumMod val="60000"/>
                        <a:lumOff val="40000"/>
                      </a:schemeClr>
                    </a:solidFill>
                  </a:tcPr>
                </a:tc>
                <a:tc>
                  <a:txBody>
                    <a:bodyPr/>
                    <a:lstStyle/>
                    <a:p>
                      <a:pPr algn="ctr">
                        <a:defRPr sz="1800"/>
                      </a:pPr>
                      <a:r>
                        <a:rPr sz="1350" b="1" dirty="0">
                          <a:latin typeface="Times New Roman" pitchFamily="18" charset="0"/>
                          <a:ea typeface="Times New Roman" pitchFamily="18" charset="0"/>
                          <a:cs typeface="Times New Roman" pitchFamily="18" charset="0"/>
                          <a:sym typeface="Times New Roman" pitchFamily="18" charset="0"/>
                        </a:rPr>
                        <a:t> REASONING WORKBOOK (EVERY FRIDAY)</a:t>
                      </a:r>
                    </a:p>
                  </a:txBody>
                  <a:tcPr marL="0" marR="0" marT="0" marB="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accent4">
                        <a:lumMod val="60000"/>
                        <a:lumOff val="40000"/>
                      </a:schemeClr>
                    </a:solidFill>
                  </a:tcPr>
                </a:tc>
                <a:extLst>
                  <a:ext uri="{0D108BD9-81ED-4DB2-BD59-A6C34878D82A}">
                    <a16:rowId xmlns:a16="http://schemas.microsoft.com/office/drawing/2014/main" val="10000"/>
                  </a:ext>
                </a:extLst>
              </a:tr>
              <a:tr h="795730">
                <a:tc>
                  <a:txBody>
                    <a:bodyPr/>
                    <a:lstStyle/>
                    <a:p>
                      <a:pPr algn="ctr">
                        <a:lnSpc>
                          <a:spcPct val="115000"/>
                        </a:lnSpc>
                        <a:defRPr sz="1800"/>
                      </a:pPr>
                      <a:r>
                        <a:rPr sz="1400" b="1" dirty="0">
                          <a:latin typeface="Times New Roman" pitchFamily="18" charset="0"/>
                          <a:ea typeface="Times New Roman" pitchFamily="18" charset="0"/>
                          <a:cs typeface="Times New Roman" pitchFamily="18" charset="0"/>
                          <a:sym typeface="Times New Roman" pitchFamily="18" charset="0"/>
                        </a:rPr>
                        <a:t>MARCH</a:t>
                      </a:r>
                    </a:p>
                  </a:txBody>
                  <a:tcPr marL="0" marR="0" marT="0" marB="0" anchor="ctr" horzOverflow="overflow">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marL="165100" indent="0" algn="l">
                        <a:defRPr sz="1400" b="1">
                          <a:latin typeface="Times New Roman" pitchFamily="18" charset="0"/>
                          <a:ea typeface="Times New Roman" pitchFamily="18" charset="0"/>
                          <a:cs typeface="Times New Roman" pitchFamily="18" charset="0"/>
                          <a:sym typeface="Times New Roman" pitchFamily="18" charset="0"/>
                        </a:defRPr>
                      </a:pPr>
                      <a:r>
                        <a:rPr sz="1350" dirty="0"/>
                        <a:t>Ch-1 </a:t>
                      </a:r>
                      <a:r>
                        <a:rPr sz="1350" b="0" dirty="0"/>
                        <a:t>Series Completion (Verbal)</a:t>
                      </a:r>
                    </a:p>
                    <a:p>
                      <a:pPr marL="165100" indent="0" algn="l">
                        <a:defRPr sz="1400" b="1">
                          <a:latin typeface="Times New Roman" pitchFamily="18" charset="0"/>
                          <a:ea typeface="Times New Roman" pitchFamily="18" charset="0"/>
                          <a:cs typeface="Times New Roman" pitchFamily="18" charset="0"/>
                          <a:sym typeface="Times New Roman" pitchFamily="18" charset="0"/>
                        </a:defRPr>
                      </a:pPr>
                      <a:r>
                        <a:rPr sz="1350" dirty="0"/>
                        <a:t>Ch-2 </a:t>
                      </a:r>
                      <a:r>
                        <a:rPr sz="1350" b="0" dirty="0"/>
                        <a:t>Analogy  (Verbal)</a:t>
                      </a:r>
                    </a:p>
                    <a:p>
                      <a:pPr marL="165100" indent="0" algn="l">
                        <a:defRPr sz="1400" b="1">
                          <a:latin typeface="Times New Roman" pitchFamily="18" charset="0"/>
                          <a:ea typeface="Times New Roman" pitchFamily="18" charset="0"/>
                          <a:cs typeface="Times New Roman" pitchFamily="18" charset="0"/>
                          <a:sym typeface="Times New Roman" pitchFamily="18" charset="0"/>
                        </a:defRPr>
                      </a:pPr>
                      <a:r>
                        <a:rPr sz="1350" dirty="0"/>
                        <a:t>Ch-3 </a:t>
                      </a:r>
                      <a:r>
                        <a:rPr sz="1350" b="0" dirty="0"/>
                        <a:t>Classification (Verbal</a:t>
                      </a:r>
                      <a:r>
                        <a:rPr sz="1350" dirty="0"/>
                        <a:t>)</a:t>
                      </a:r>
                    </a:p>
                    <a:p>
                      <a:pPr marL="165100" indent="0" algn="l">
                        <a:defRPr sz="1400" b="1">
                          <a:latin typeface="Times New Roman" pitchFamily="18" charset="0"/>
                          <a:ea typeface="Times New Roman" pitchFamily="18" charset="0"/>
                          <a:cs typeface="Times New Roman" pitchFamily="18" charset="0"/>
                          <a:sym typeface="Times New Roman" pitchFamily="18" charset="0"/>
                        </a:defRPr>
                      </a:pPr>
                      <a:r>
                        <a:rPr sz="1350" dirty="0"/>
                        <a:t>Ch-4 </a:t>
                      </a:r>
                      <a:r>
                        <a:rPr sz="1350" b="0" dirty="0"/>
                        <a:t>Coding- Decoding (Verbal)</a:t>
                      </a:r>
                    </a:p>
                  </a:txBody>
                  <a:tcPr marL="0" marR="0" marT="0" marB="0" horzOverflow="overflow">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1"/>
                  </a:ext>
                </a:extLst>
              </a:tr>
              <a:tr h="888705">
                <a:tc>
                  <a:txBody>
                    <a:bodyPr/>
                    <a:lstStyle/>
                    <a:p>
                      <a:pPr algn="ctr">
                        <a:lnSpc>
                          <a:spcPct val="115000"/>
                        </a:lnSpc>
                        <a:defRPr sz="1800"/>
                      </a:pPr>
                      <a:r>
                        <a:rPr sz="1400" b="1" dirty="0">
                          <a:latin typeface="Times New Roman" pitchFamily="18" charset="0"/>
                          <a:ea typeface="Times New Roman" pitchFamily="18" charset="0"/>
                          <a:cs typeface="Times New Roman" pitchFamily="18" charset="0"/>
                          <a:sym typeface="Times New Roman" pitchFamily="18" charset="0"/>
                        </a:rPr>
                        <a:t>APRIL</a:t>
                      </a: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marL="165100" indent="0" algn="l">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sz="1350" dirty="0"/>
                        <a:t>Ch-5 </a:t>
                      </a:r>
                      <a:r>
                        <a:rPr sz="1350" b="0" dirty="0"/>
                        <a:t>Blood Relation (Verbal)</a:t>
                      </a:r>
                      <a:endParaRPr lang="en-US" sz="1350" b="0" dirty="0"/>
                    </a:p>
                    <a:p>
                      <a:pPr marL="165100" indent="0" algn="l">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sz="1350" dirty="0"/>
                        <a:t>Ch-6 </a:t>
                      </a:r>
                      <a:r>
                        <a:rPr sz="1350" b="0" dirty="0"/>
                        <a:t>Puzzle Test  (Verbal)</a:t>
                      </a:r>
                    </a:p>
                    <a:p>
                      <a:pPr marL="165100" indent="0" algn="l">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sz="1350" dirty="0"/>
                        <a:t>Ch-7 </a:t>
                      </a:r>
                      <a:r>
                        <a:rPr sz="1350" b="0" dirty="0"/>
                        <a:t>Sequential Output Tracing  (Verbal)</a:t>
                      </a:r>
                    </a:p>
                    <a:p>
                      <a:pPr marL="165100" indent="0" algn="l">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sz="1350" dirty="0"/>
                        <a:t>Ch-8 </a:t>
                      </a:r>
                      <a:r>
                        <a:rPr sz="1350" b="0" dirty="0"/>
                        <a:t>Direction Sense Test (Verbal)</a:t>
                      </a:r>
                    </a:p>
                  </a:txBody>
                  <a:tcPr marL="0" marR="0" marT="0" marB="0" horzOverflow="overflow">
                    <a:lnL w="12700" cap="flat" cmpd="sng" algn="ctr">
                      <a:solidFill>
                        <a:srgbClr val="000000"/>
                      </a:solidFill>
                      <a:prstDash val="solid"/>
                      <a:round/>
                      <a:headEnd type="none" w="med" len="med"/>
                      <a:tailEnd type="none" w="med" len="med"/>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472704544"/>
                  </a:ext>
                </a:extLst>
              </a:tr>
              <a:tr h="888705">
                <a:tc>
                  <a:txBody>
                    <a:bodyPr/>
                    <a:lstStyle/>
                    <a:p>
                      <a:pPr algn="ctr">
                        <a:lnSpc>
                          <a:spcPct val="115000"/>
                        </a:lnSpc>
                        <a:defRPr sz="1800"/>
                      </a:pPr>
                      <a:r>
                        <a:rPr sz="1400" b="1" dirty="0">
                          <a:latin typeface="Times New Roman" pitchFamily="18" charset="0"/>
                          <a:ea typeface="Times New Roman" pitchFamily="18" charset="0"/>
                          <a:cs typeface="Times New Roman" pitchFamily="18" charset="0"/>
                          <a:sym typeface="Times New Roman" pitchFamily="18" charset="0"/>
                        </a:rPr>
                        <a:t>MAY</a:t>
                      </a: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marL="165100" indent="0" algn="l">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sz="1350" dirty="0"/>
                        <a:t>Ch-9 </a:t>
                      </a:r>
                      <a:r>
                        <a:rPr sz="1350" b="0" dirty="0"/>
                        <a:t>Logical Venn diagrams (Verbal)</a:t>
                      </a:r>
                    </a:p>
                    <a:p>
                      <a:pPr marL="165100" indent="0" algn="l">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sz="1350" dirty="0"/>
                        <a:t>Ch-10 </a:t>
                      </a:r>
                      <a:r>
                        <a:rPr sz="1350" b="0" dirty="0"/>
                        <a:t>Alphabet test (Verbal)</a:t>
                      </a:r>
                    </a:p>
                    <a:p>
                      <a:pPr marL="165100" indent="0" algn="l">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sz="1350" dirty="0"/>
                        <a:t>Ch-11 </a:t>
                      </a:r>
                      <a:r>
                        <a:rPr sz="1350" b="0" dirty="0"/>
                        <a:t>Alpha- Numeric, Numbers (Verbal)</a:t>
                      </a:r>
                    </a:p>
                    <a:p>
                      <a:pPr marL="165100" indent="0" algn="l">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sz="1350" dirty="0"/>
                        <a:t>Ch-12 </a:t>
                      </a:r>
                      <a:r>
                        <a:rPr sz="1350" b="0" dirty="0"/>
                        <a:t>Mathematical Operations ( Verbal)</a:t>
                      </a:r>
                    </a:p>
                  </a:txBody>
                  <a:tcPr marL="0" marR="0" marT="0" marB="0" horzOverflow="overflow">
                    <a:lnL w="12700" cap="flat" cmpd="sng" algn="ctr">
                      <a:solidFill>
                        <a:srgbClr val="000000"/>
                      </a:solidFill>
                      <a:prstDash val="solid"/>
                      <a:round/>
                      <a:headEnd type="none" w="med" len="med"/>
                      <a:tailEnd type="none" w="med" len="med"/>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495029516"/>
                  </a:ext>
                </a:extLst>
              </a:tr>
              <a:tr h="1183494">
                <a:tc>
                  <a:txBody>
                    <a:bodyPr/>
                    <a:lstStyle/>
                    <a:p>
                      <a:pPr algn="ctr">
                        <a:lnSpc>
                          <a:spcPct val="115000"/>
                        </a:lnSpc>
                        <a:defRPr sz="1800"/>
                      </a:pPr>
                      <a:r>
                        <a:rPr sz="1400" b="1" dirty="0">
                          <a:latin typeface="Times New Roman" pitchFamily="18" charset="0"/>
                          <a:ea typeface="Times New Roman" pitchFamily="18" charset="0"/>
                          <a:cs typeface="Times New Roman" pitchFamily="18" charset="0"/>
                          <a:sym typeface="Times New Roman" pitchFamily="18" charset="0"/>
                        </a:rPr>
                        <a:t>JULY</a:t>
                      </a: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lnT>
                    <a:lnB w="12700">
                      <a:solidFill>
                        <a:srgbClr val="000000"/>
                      </a:solidFill>
                    </a:lnB>
                    <a:solidFill>
                      <a:schemeClr val="accent4">
                        <a:lumMod val="60000"/>
                        <a:lumOff val="40000"/>
                      </a:schemeClr>
                    </a:solidFill>
                  </a:tcPr>
                </a:tc>
                <a:tc>
                  <a:txBody>
                    <a:bodyPr/>
                    <a:lstStyle/>
                    <a:p>
                      <a:pPr marL="165100" indent="0" algn="l" defTabSz="685800">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sz="1350" dirty="0"/>
                        <a:t>Ch-13 </a:t>
                      </a:r>
                      <a:r>
                        <a:rPr sz="1350" b="0" dirty="0"/>
                        <a:t>Inserting the Missing Character ( Verbal)</a:t>
                      </a:r>
                    </a:p>
                    <a:p>
                      <a:pPr marL="165100" indent="0" algn="l">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sz="1350" dirty="0"/>
                        <a:t>Ch-14 </a:t>
                      </a:r>
                      <a:r>
                        <a:rPr sz="1350" b="0" dirty="0"/>
                        <a:t>Series Completion  (Non Verbal)</a:t>
                      </a:r>
                    </a:p>
                    <a:p>
                      <a:pPr marL="165100" indent="0" algn="l">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sz="1350" dirty="0"/>
                        <a:t>Ch-15 </a:t>
                      </a:r>
                      <a:r>
                        <a:rPr sz="1350" b="0" dirty="0"/>
                        <a:t>Analogy and Classification  (Non Verbal)</a:t>
                      </a:r>
                    </a:p>
                    <a:p>
                      <a:pPr marL="165100" indent="0" algn="l">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sz="1350" dirty="0"/>
                        <a:t>Ch-16 </a:t>
                      </a:r>
                      <a:r>
                        <a:rPr sz="1350" b="0" dirty="0"/>
                        <a:t>Analytical Reasoning (Non Verbal)</a:t>
                      </a:r>
                    </a:p>
                  </a:txBody>
                  <a:tcPr marL="0" marR="0" marT="0" marB="0" horzOverflow="overflow">
                    <a:lnL w="12700" cap="flat" cmpd="sng" algn="ctr">
                      <a:solidFill>
                        <a:srgbClr val="000000"/>
                      </a:solidFill>
                      <a:prstDash val="solid"/>
                      <a:round/>
                      <a:headEnd type="none" w="med" len="med"/>
                      <a:tailEnd type="none" w="med" len="med"/>
                    </a:lnL>
                    <a:lnR w="12700">
                      <a:solidFill>
                        <a:srgbClr val="000000"/>
                      </a:solidFill>
                    </a:lnR>
                    <a:lnT w="12700">
                      <a:solidFill>
                        <a:srgbClr val="000000"/>
                      </a:solidFill>
                    </a:lnT>
                    <a:lnB w="12700">
                      <a:solidFill>
                        <a:srgbClr val="000000"/>
                      </a:solidFill>
                    </a:lnB>
                    <a:solidFill>
                      <a:schemeClr val="accent4">
                        <a:lumMod val="20000"/>
                        <a:lumOff val="80000"/>
                      </a:schemeClr>
                    </a:solidFill>
                  </a:tcPr>
                </a:tc>
                <a:extLst>
                  <a:ext uri="{0D108BD9-81ED-4DB2-BD59-A6C34878D82A}">
                    <a16:rowId xmlns:a16="http://schemas.microsoft.com/office/drawing/2014/main" val="1980754430"/>
                  </a:ext>
                </a:extLst>
              </a:tr>
            </a:tbl>
          </a:graphicData>
        </a:graphic>
      </p:graphicFrame>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5" name="Rectangle 2"/>
          <p:cNvSpPr/>
          <p:nvPr/>
        </p:nvSpPr>
        <p:spPr>
          <a:xfrm>
            <a:off x="270583" y="270587"/>
            <a:ext cx="6310328" cy="9275196"/>
          </a:xfrm>
          <a:prstGeom prst="rect">
            <a:avLst/>
          </a:prstGeom>
          <a:ln w="76200">
            <a:solidFill>
              <a:srgbClr val="32538F"/>
            </a:solidFill>
            <a:miter/>
          </a:ln>
        </p:spPr>
        <p:txBody>
          <a:bodyPr lIns="45718" tIns="45718" rIns="45718" bIns="45718" anchor="ctr"/>
          <a:lstStyle/>
          <a:p>
            <a:pPr algn="ctr">
              <a:defRPr>
                <a:solidFill>
                  <a:srgbClr val="FFFFFF"/>
                </a:solidFill>
              </a:defRPr>
            </a:pPr>
            <a:endParaRPr/>
          </a:p>
        </p:txBody>
      </p:sp>
      <p:sp>
        <p:nvSpPr>
          <p:cNvPr id="1048636" name="TextBox 6"/>
          <p:cNvSpPr txBox="1"/>
          <p:nvPr/>
        </p:nvSpPr>
        <p:spPr>
          <a:xfrm>
            <a:off x="3370805" y="9545780"/>
            <a:ext cx="326367" cy="369328"/>
          </a:xfrm>
          <a:prstGeom prst="rect">
            <a:avLst/>
          </a:prstGeom>
          <a:ln w="12700">
            <a:miter lim="400000"/>
          </a:ln>
        </p:spPr>
        <p:txBody>
          <a:bodyPr wrap="none" lIns="45718" tIns="45718" rIns="45718" bIns="45718">
            <a:spAutoFit/>
          </a:bodyPr>
          <a:lstStyle/>
          <a:p>
            <a:r>
              <a:rPr lang="en-US" dirty="0"/>
              <a:t>16</a:t>
            </a:r>
            <a:endParaRPr dirty="0"/>
          </a:p>
        </p:txBody>
      </p:sp>
      <p:graphicFrame>
        <p:nvGraphicFramePr>
          <p:cNvPr id="4194317" name="Table 6"/>
          <p:cNvGraphicFramePr/>
          <p:nvPr>
            <p:extLst>
              <p:ext uri="{D42A27DB-BD31-4B8C-83A1-F6EECF244321}">
                <p14:modId xmlns:p14="http://schemas.microsoft.com/office/powerpoint/2010/main" val="3582473899"/>
              </p:ext>
            </p:extLst>
          </p:nvPr>
        </p:nvGraphicFramePr>
        <p:xfrm>
          <a:off x="448232" y="441014"/>
          <a:ext cx="5955030" cy="2204442"/>
        </p:xfrm>
        <a:graphic>
          <a:graphicData uri="http://schemas.openxmlformats.org/drawingml/2006/table">
            <a:tbl>
              <a:tblPr/>
              <a:tblGrid>
                <a:gridCol w="1183005">
                  <a:extLst>
                    <a:ext uri="{9D8B030D-6E8A-4147-A177-3AD203B41FA5}">
                      <a16:colId xmlns:a16="http://schemas.microsoft.com/office/drawing/2014/main" val="20000"/>
                    </a:ext>
                  </a:extLst>
                </a:gridCol>
                <a:gridCol w="4772025">
                  <a:extLst>
                    <a:ext uri="{9D8B030D-6E8A-4147-A177-3AD203B41FA5}">
                      <a16:colId xmlns:a16="http://schemas.microsoft.com/office/drawing/2014/main" val="20001"/>
                    </a:ext>
                  </a:extLst>
                </a:gridCol>
              </a:tblGrid>
              <a:tr h="489876">
                <a:tc>
                  <a:txBody>
                    <a:bodyPr/>
                    <a:lstStyle/>
                    <a:p>
                      <a:pPr algn="ctr">
                        <a:lnSpc>
                          <a:spcPct val="115000"/>
                        </a:lnSpc>
                        <a:defRPr sz="1800"/>
                      </a:pPr>
                      <a:r>
                        <a:rPr sz="1400" b="1" dirty="0">
                          <a:latin typeface="Times New Roman" pitchFamily="18" charset="0"/>
                          <a:ea typeface="Times New Roman" pitchFamily="18" charset="0"/>
                          <a:cs typeface="Times New Roman" pitchFamily="18" charset="0"/>
                          <a:sym typeface="Times New Roman" pitchFamily="18" charset="0"/>
                        </a:rPr>
                        <a:t>AUGUST</a:t>
                      </a: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headEnd type="none" w="med" len="med"/>
                      <a:tailEnd type="none" w="med" len="med"/>
                    </a:lnT>
                    <a:lnB w="1270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marL="165100" indent="0"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sz="1350" dirty="0"/>
                        <a:t>Ch-17 </a:t>
                      </a:r>
                      <a:r>
                        <a:rPr sz="1350" b="0" dirty="0"/>
                        <a:t>Mirror and Water Images  (Non Verbal)</a:t>
                      </a:r>
                    </a:p>
                    <a:p>
                      <a:pPr marL="165100" indent="0"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sz="1350" dirty="0"/>
                        <a:t>Ch-18 </a:t>
                      </a:r>
                      <a:r>
                        <a:rPr sz="1350" b="0" dirty="0"/>
                        <a:t>Spotting out the Embedded.. Non Verbal)</a:t>
                      </a:r>
                    </a:p>
                  </a:txBody>
                  <a:tcPr marL="0" marR="0" marT="0" marB="0" horzOverflow="overflow">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a:solidFill>
                        <a:srgbClr val="000000"/>
                      </a:solidFill>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3"/>
                  </a:ext>
                </a:extLst>
              </a:tr>
              <a:tr h="734814">
                <a:tc>
                  <a:txBody>
                    <a:bodyPr/>
                    <a:lstStyle/>
                    <a:p>
                      <a:pPr algn="ctr">
                        <a:lnSpc>
                          <a:spcPct val="115000"/>
                        </a:lnSpc>
                        <a:defRPr sz="1800"/>
                      </a:pPr>
                      <a:r>
                        <a:rPr lang="en-US" sz="1400" b="1" dirty="0">
                          <a:latin typeface="Times New Roman" pitchFamily="18" charset="0"/>
                          <a:ea typeface="Times New Roman" pitchFamily="18" charset="0"/>
                          <a:cs typeface="Times New Roman" pitchFamily="18" charset="0"/>
                          <a:sym typeface="Times New Roman" pitchFamily="18" charset="0"/>
                        </a:rPr>
                        <a:t>SEPTEMBER</a:t>
                      </a:r>
                      <a:endParaRPr sz="1400" b="1" dirty="0">
                        <a:latin typeface="Times New Roman" pitchFamily="18" charset="0"/>
                        <a:ea typeface="Times New Roman" pitchFamily="18" charset="0"/>
                        <a:cs typeface="Times New Roman" pitchFamily="18" charset="0"/>
                        <a:sym typeface="Times New Roman" pitchFamily="18" charset="0"/>
                      </a:endParaRP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marL="165100" indent="0"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dirty="0"/>
                        <a:t>Ch-19 </a:t>
                      </a:r>
                      <a:r>
                        <a:rPr lang="en-US" sz="1350" b="0" dirty="0"/>
                        <a:t>Figure Matrix (Non Verbal)</a:t>
                      </a:r>
                    </a:p>
                    <a:p>
                      <a:pPr marL="165100" indent="0"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dirty="0"/>
                        <a:t>Ch-20 </a:t>
                      </a:r>
                      <a:r>
                        <a:rPr lang="en-US" sz="1350" b="0" dirty="0"/>
                        <a:t>Paper folding &amp; Paper Cutting (Non Verbal)</a:t>
                      </a:r>
                    </a:p>
                    <a:p>
                      <a:pPr marL="165100" marR="0" lvl="0" indent="0" algn="l" defTabSz="457200" rtl="0" eaLnBrk="1" fontAlgn="auto" latinLnBrk="0" hangingPunct="1">
                        <a:lnSpc>
                          <a:spcPct val="100000"/>
                        </a:lnSpc>
                        <a:spcBef>
                          <a:spcPts val="0"/>
                        </a:spcBef>
                        <a:spcAft>
                          <a:spcPts val="0"/>
                        </a:spcAft>
                        <a:buClrTx/>
                        <a:buSzTx/>
                        <a:buFontTx/>
                        <a:buNone/>
                        <a:tabLst/>
                        <a:defRPr sz="1400" b="1">
                          <a:latin typeface="Times New Roman" pitchFamily="18" charset="0"/>
                          <a:ea typeface="Times New Roman" pitchFamily="18" charset="0"/>
                          <a:cs typeface="Times New Roman" pitchFamily="18" charset="0"/>
                          <a:sym typeface="Times New Roman" pitchFamily="18" charset="0"/>
                        </a:defRPr>
                      </a:pPr>
                      <a:r>
                        <a:rPr lang="en-US" sz="1350" dirty="0"/>
                        <a:t>Ch-21 </a:t>
                      </a:r>
                      <a:r>
                        <a:rPr lang="en-US" sz="1350" b="0" dirty="0"/>
                        <a:t>Grouping of identical figures   (Non Verbal)</a:t>
                      </a:r>
                    </a:p>
                  </a:txBody>
                  <a:tcPr marL="0" marR="0" marT="0" marB="0" horzOverflow="overflow">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679822029"/>
                  </a:ext>
                </a:extLst>
              </a:tr>
              <a:tr h="979752">
                <a:tc>
                  <a:txBody>
                    <a:bodyPr/>
                    <a:lstStyle/>
                    <a:p>
                      <a:pPr algn="ctr">
                        <a:lnSpc>
                          <a:spcPct val="115000"/>
                        </a:lnSpc>
                        <a:defRPr sz="1800"/>
                      </a:pPr>
                      <a:r>
                        <a:rPr sz="1400" b="1" dirty="0">
                          <a:latin typeface="Times New Roman" pitchFamily="18" charset="0"/>
                          <a:ea typeface="Times New Roman" pitchFamily="18" charset="0"/>
                          <a:cs typeface="Times New Roman" pitchFamily="18" charset="0"/>
                          <a:sym typeface="Times New Roman" pitchFamily="18" charset="0"/>
                        </a:rPr>
                        <a:t>OCTOBER</a:t>
                      </a: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headEnd type="none" w="med" len="med"/>
                      <a:tailEnd type="none" w="med" len="med"/>
                    </a:lnT>
                    <a:lnB w="12700">
                      <a:solidFill>
                        <a:srgbClr val="000000"/>
                      </a:solidFill>
                      <a:headEnd type="none" w="med" len="med"/>
                      <a:tailEnd type="none" w="med" len="med"/>
                    </a:lnB>
                    <a:solidFill>
                      <a:schemeClr val="accent4">
                        <a:lumMod val="60000"/>
                        <a:lumOff val="40000"/>
                      </a:schemeClr>
                    </a:solidFill>
                  </a:tcPr>
                </a:tc>
                <a:tc>
                  <a:txBody>
                    <a:bodyPr/>
                    <a:lstStyle/>
                    <a:p>
                      <a:pPr marL="165100" indent="0"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sz="1350" dirty="0"/>
                        <a:t>Ch-22 </a:t>
                      </a:r>
                      <a:r>
                        <a:rPr sz="1350" b="0" dirty="0"/>
                        <a:t>Cubes and dice (Non Verbal)</a:t>
                      </a:r>
                    </a:p>
                    <a:p>
                      <a:pPr marL="165100" indent="0"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sz="1350" dirty="0"/>
                        <a:t>Ch-23 </a:t>
                      </a:r>
                      <a:r>
                        <a:rPr sz="1350" b="0" dirty="0"/>
                        <a:t>Dot Situation (Non Verbal)</a:t>
                      </a:r>
                    </a:p>
                    <a:p>
                      <a:pPr marL="165100" indent="0"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sz="1350" dirty="0"/>
                        <a:t>Ch-24 </a:t>
                      </a:r>
                      <a:r>
                        <a:rPr sz="1350" b="0" dirty="0"/>
                        <a:t>Constructing of Squares &amp; Triangles  (Non Verbal)</a:t>
                      </a:r>
                    </a:p>
                    <a:p>
                      <a:pPr marL="165100" indent="0"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sz="1350" dirty="0"/>
                        <a:t>Ch-25 </a:t>
                      </a:r>
                      <a:r>
                        <a:rPr sz="1350" b="0" dirty="0"/>
                        <a:t>Figure Formation and Analysis (Non Verbal)</a:t>
                      </a:r>
                    </a:p>
                  </a:txBody>
                  <a:tcPr marL="0" marR="0" marT="0" marB="0" anchor="ctr" horzOverflow="overflow">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a:solidFill>
                        <a:srgbClr val="000000"/>
                      </a:solidFill>
                      <a:headEnd type="none" w="med" len="med"/>
                      <a:tailEnd type="none" w="med" len="med"/>
                    </a:lnT>
                    <a:lnB w="12700">
                      <a:solidFill>
                        <a:srgbClr val="000000"/>
                      </a:solidFill>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4"/>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840472379"/>
              </p:ext>
            </p:extLst>
          </p:nvPr>
        </p:nvGraphicFramePr>
        <p:xfrm>
          <a:off x="448232" y="2815883"/>
          <a:ext cx="5955632" cy="6360572"/>
        </p:xfrm>
        <a:graphic>
          <a:graphicData uri="http://schemas.openxmlformats.org/drawingml/2006/table">
            <a:tbl>
              <a:tblPr/>
              <a:tblGrid>
                <a:gridCol w="1267097">
                  <a:extLst>
                    <a:ext uri="{9D8B030D-6E8A-4147-A177-3AD203B41FA5}">
                      <a16:colId xmlns:a16="http://schemas.microsoft.com/office/drawing/2014/main" val="20000"/>
                    </a:ext>
                  </a:extLst>
                </a:gridCol>
                <a:gridCol w="4688535">
                  <a:extLst>
                    <a:ext uri="{9D8B030D-6E8A-4147-A177-3AD203B41FA5}">
                      <a16:colId xmlns:a16="http://schemas.microsoft.com/office/drawing/2014/main" val="20001"/>
                    </a:ext>
                  </a:extLst>
                </a:gridCol>
              </a:tblGrid>
              <a:tr h="536009">
                <a:tc>
                  <a:txBody>
                    <a:bodyPr/>
                    <a:lstStyle/>
                    <a:p>
                      <a:pPr algn="ctr" defTabSz="685800">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sz="1350" dirty="0"/>
                        <a:t>MONTH/</a:t>
                      </a:r>
                    </a:p>
                    <a:p>
                      <a:pPr algn="ctr" defTabSz="685800">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sz="1350" dirty="0"/>
                        <a:t>SUBJECT</a:t>
                      </a:r>
                    </a:p>
                  </a:txBody>
                  <a:tcPr marL="0" marR="0" marT="0" marB="0" anchor="ctr" horzOverflow="overflow">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defTabSz="685800">
                        <a:defRPr sz="1400" b="1">
                          <a:latin typeface="Times New Roman" pitchFamily="18" charset="0"/>
                          <a:ea typeface="Times New Roman" pitchFamily="18" charset="0"/>
                          <a:cs typeface="Times New Roman" pitchFamily="18" charset="0"/>
                          <a:sym typeface="Times New Roman" pitchFamily="18" charset="0"/>
                        </a:defRPr>
                      </a:pPr>
                      <a:r>
                        <a:rPr lang="en-US" sz="1350" dirty="0"/>
                        <a:t>SCIENCE</a:t>
                      </a:r>
                      <a:r>
                        <a:rPr sz="1350" dirty="0"/>
                        <a:t> </a:t>
                      </a:r>
                    </a:p>
                    <a:p>
                      <a:pPr algn="ctr" defTabSz="685800">
                        <a:defRPr sz="1400" b="1">
                          <a:latin typeface="Times New Roman" pitchFamily="18" charset="0"/>
                          <a:ea typeface="Times New Roman" pitchFamily="18" charset="0"/>
                          <a:cs typeface="Times New Roman" pitchFamily="18" charset="0"/>
                          <a:sym typeface="Times New Roman" pitchFamily="18" charset="0"/>
                        </a:defRPr>
                      </a:pPr>
                      <a:r>
                        <a:rPr sz="1350" dirty="0"/>
                        <a:t>Subject Code- </a:t>
                      </a:r>
                      <a:r>
                        <a:rPr lang="en-US" sz="1350" dirty="0"/>
                        <a:t>086</a:t>
                      </a:r>
                      <a:endParaRPr sz="1350" dirty="0"/>
                    </a:p>
                  </a:txBody>
                  <a:tcPr marL="0" marR="0" marT="0" marB="0" anchor="ctr" horzOverflow="overflow">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0000"/>
                  </a:ext>
                </a:extLst>
              </a:tr>
              <a:tr h="2670307">
                <a:tc>
                  <a:txBody>
                    <a:bodyPr/>
                    <a:lstStyle/>
                    <a:p>
                      <a:pPr algn="ctr" defTabSz="685800">
                        <a:lnSpc>
                          <a:spcPct val="115000"/>
                        </a:lnSpc>
                        <a:defRPr sz="1800"/>
                      </a:pPr>
                      <a:r>
                        <a:rPr lang="en-US" sz="1350" b="1" dirty="0">
                          <a:latin typeface="Times New Roman" pitchFamily="18" charset="0"/>
                          <a:ea typeface="Times New Roman" pitchFamily="18" charset="0"/>
                          <a:cs typeface="Times New Roman" pitchFamily="18" charset="0"/>
                          <a:sym typeface="Times New Roman" pitchFamily="18" charset="0"/>
                        </a:rPr>
                        <a:t>MARCH</a:t>
                      </a:r>
                      <a:endParaRPr sz="1350" b="1" dirty="0">
                        <a:latin typeface="Times New Roman" pitchFamily="18" charset="0"/>
                        <a:ea typeface="Times New Roman" pitchFamily="18" charset="0"/>
                        <a:cs typeface="Times New Roman" pitchFamily="18" charset="0"/>
                        <a:sym typeface="Times New Roman" pitchFamily="18" charset="0"/>
                      </a:endParaRPr>
                    </a:p>
                  </a:txBody>
                  <a:tcPr marL="0" marR="0" marT="0" marB="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accent2">
                        <a:lumMod val="60000"/>
                        <a:lumOff val="40000"/>
                      </a:schemeClr>
                    </a:solidFill>
                  </a:tcPr>
                </a:tc>
                <a:tc>
                  <a:txBody>
                    <a:bodyPr/>
                    <a:lstStyle/>
                    <a:p>
                      <a:pPr marL="0" indent="165100"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dirty="0"/>
                        <a:t>Ch-10 </a:t>
                      </a:r>
                      <a:r>
                        <a:rPr lang="en-US" sz="1400" b="0" dirty="0"/>
                        <a:t>Light,</a:t>
                      </a:r>
                      <a:r>
                        <a:rPr lang="en-US" sz="1400" b="0" baseline="0" dirty="0"/>
                        <a:t> </a:t>
                      </a:r>
                      <a:r>
                        <a:rPr lang="en-US" sz="1400" dirty="0"/>
                        <a:t>Ch-11 </a:t>
                      </a:r>
                      <a:r>
                        <a:rPr lang="en-US" sz="1400" b="0" dirty="0"/>
                        <a:t>Huma</a:t>
                      </a:r>
                      <a:r>
                        <a:rPr lang="en-US" sz="1400" b="0" baseline="0" dirty="0"/>
                        <a:t>n Eye &amp; Colorful World</a:t>
                      </a:r>
                    </a:p>
                    <a:p>
                      <a:pPr marL="0" indent="165100" algn="l">
                        <a:lnSpc>
                          <a:spcPct val="100000"/>
                        </a:lnSpc>
                        <a:defRPr sz="1400" b="1">
                          <a:latin typeface="Times New Roman"/>
                          <a:ea typeface="Times New Roman"/>
                          <a:cs typeface="Times New Roman"/>
                          <a:sym typeface="Times New Roman"/>
                        </a:defRPr>
                      </a:pPr>
                      <a:r>
                        <a:rPr lang="en-US" sz="1400" b="1" dirty="0"/>
                        <a:t>SEA/ELA  : Light on Trail: Exploring the Laws of Light</a:t>
                      </a:r>
                    </a:p>
                    <a:p>
                      <a:pPr marL="0" indent="165100"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altLang="en-IN" sz="1400" b="0" dirty="0"/>
                        <a:t>S</a:t>
                      </a:r>
                      <a:r>
                        <a:rPr lang="en-US" sz="1400" b="0" dirty="0"/>
                        <a:t>tudents </a:t>
                      </a:r>
                      <a:r>
                        <a:rPr lang="en-US" altLang="en-IN" sz="1400" b="0" dirty="0"/>
                        <a:t>will </a:t>
                      </a:r>
                      <a:r>
                        <a:rPr lang="en-US" sz="1400" b="0" dirty="0"/>
                        <a:t>understand and explore the properties of light </a:t>
                      </a:r>
                    </a:p>
                    <a:p>
                      <a:pPr marL="0" indent="165100"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0" dirty="0"/>
                        <a:t>(reflection, refraction, dispersion, and formation of images) in </a:t>
                      </a:r>
                    </a:p>
                    <a:p>
                      <a:pPr marL="0" indent="165100"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0" dirty="0"/>
                        <a:t>a fun, interactive courtroom-style debate.</a:t>
                      </a:r>
                    </a:p>
                    <a:p>
                      <a:pPr algn="l" defTabSz="685800">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sz="1400" b="1" baseline="0" dirty="0"/>
                        <a:t>    </a:t>
                      </a:r>
                      <a:r>
                        <a:rPr lang="en-AU" altLang="en-US" sz="1400" b="1" baseline="0" dirty="0"/>
                        <a:t>AIL</a:t>
                      </a:r>
                      <a:r>
                        <a:rPr lang="en-US" sz="1400" b="1" dirty="0"/>
                        <a:t> : Spectrum Puzzle Wall – VIBGYOR</a:t>
                      </a:r>
                    </a:p>
                    <a:p>
                      <a:pPr marL="169863" indent="0" algn="l" defTabSz="685800">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sz="1400" b="0" dirty="0"/>
                        <a:t>Students will work in groups, with each group assigned one </a:t>
                      </a:r>
                      <a:r>
                        <a:rPr lang="en-US" sz="1400" b="0" dirty="0" err="1"/>
                        <a:t>colour</a:t>
                      </a:r>
                      <a:r>
                        <a:rPr lang="en-US" sz="1400" b="0" dirty="0"/>
                        <a:t> of VIBGYOR to design and present its wavelength range, deviation, and real-life applications. Together, they will assemble a collaborative spectrum wall that will visually demonstrate dispersion and the properties of light.</a:t>
                      </a:r>
                    </a:p>
                    <a:p>
                      <a:pPr marL="169863" indent="0" algn="l" defTabSz="685800">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sz="1400" b="0" dirty="0"/>
                        <a:t> </a:t>
                      </a:r>
                      <a:r>
                        <a:rPr lang="en-US" sz="1400" b="1" dirty="0"/>
                        <a:t>Skills Developed</a:t>
                      </a:r>
                      <a:r>
                        <a:rPr lang="en-US" sz="1400" b="0" dirty="0"/>
                        <a:t>: </a:t>
                      </a:r>
                      <a:r>
                        <a:rPr lang="en-US" altLang="en-IN" sz="1400" b="0" dirty="0"/>
                        <a:t>Scientific Communication,  Analytical Skill</a:t>
                      </a:r>
                      <a:endParaRPr lang="en-US" sz="1400" b="0" dirty="0"/>
                    </a:p>
                  </a:txBody>
                  <a:tcPr marL="0" marR="0" marT="0" marB="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accent2">
                        <a:lumMod val="20000"/>
                        <a:lumOff val="80000"/>
                      </a:schemeClr>
                    </a:solidFill>
                  </a:tcPr>
                </a:tc>
                <a:extLst>
                  <a:ext uri="{0D108BD9-81ED-4DB2-BD59-A6C34878D82A}">
                    <a16:rowId xmlns:a16="http://schemas.microsoft.com/office/drawing/2014/main" val="10001"/>
                  </a:ext>
                </a:extLst>
              </a:tr>
              <a:tr h="3154256">
                <a:tc>
                  <a:txBody>
                    <a:bodyPr/>
                    <a:lstStyle/>
                    <a:p>
                      <a:pPr algn="ctr" defTabSz="685800">
                        <a:lnSpc>
                          <a:spcPct val="115000"/>
                        </a:lnSpc>
                        <a:defRPr sz="1800"/>
                      </a:pPr>
                      <a:r>
                        <a:rPr lang="en-US" sz="1350" b="1" dirty="0">
                          <a:latin typeface="Times New Roman" pitchFamily="18" charset="0"/>
                          <a:ea typeface="Times New Roman" pitchFamily="18" charset="0"/>
                          <a:cs typeface="Times New Roman" pitchFamily="18" charset="0"/>
                          <a:sym typeface="Times New Roman" pitchFamily="18" charset="0"/>
                        </a:rPr>
                        <a:t>APRIL</a:t>
                      </a:r>
                      <a:endParaRPr sz="1350" b="1" dirty="0">
                        <a:latin typeface="Times New Roman" pitchFamily="18" charset="0"/>
                        <a:ea typeface="Times New Roman" pitchFamily="18" charset="0"/>
                        <a:cs typeface="Times New Roman" pitchFamily="18" charset="0"/>
                        <a:sym typeface="Times New Roman" pitchFamily="18" charset="0"/>
                      </a:endParaRPr>
                    </a:p>
                  </a:txBody>
                  <a:tcPr marL="0" marR="0" marT="0" marB="0" anchor="ctr" horzOverflow="overflow">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indent="165100"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dirty="0"/>
                        <a:t>Ch-1 </a:t>
                      </a:r>
                      <a:r>
                        <a:rPr lang="en-US" sz="1400" b="0" dirty="0"/>
                        <a:t>Chemical Reaction &amp; Equation,</a:t>
                      </a:r>
                      <a:r>
                        <a:rPr lang="en-US" sz="1400" b="0" baseline="0" dirty="0"/>
                        <a:t> </a:t>
                      </a:r>
                      <a:r>
                        <a:rPr lang="en-US" sz="1400" dirty="0"/>
                        <a:t>Ch-6 </a:t>
                      </a:r>
                      <a:r>
                        <a:rPr lang="en-US" sz="1400" b="0" dirty="0"/>
                        <a:t>Life Processes</a:t>
                      </a:r>
                    </a:p>
                    <a:p>
                      <a:pPr marL="0" indent="16510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altLang="en-IN" sz="1400" b="1" dirty="0"/>
                        <a:t>Ch-14 </a:t>
                      </a:r>
                      <a:r>
                        <a:rPr lang="en-US" altLang="en-IN" sz="1400" b="0" dirty="0"/>
                        <a:t>Our Environment </a:t>
                      </a:r>
                      <a:endParaRPr lang="zh-CN" altLang="en-US" sz="1400" dirty="0"/>
                    </a:p>
                    <a:p>
                      <a:pPr marL="0" indent="165100" algn="l" defTabSz="685800">
                        <a:lnSpc>
                          <a:spcPct val="100000"/>
                        </a:lnSpc>
                        <a:defRPr sz="1400" b="1">
                          <a:latin typeface="Times New Roman"/>
                          <a:ea typeface="Times New Roman"/>
                          <a:cs typeface="Times New Roman"/>
                          <a:sym typeface="Times New Roman"/>
                        </a:defRPr>
                      </a:pPr>
                      <a:r>
                        <a:rPr lang="en-US" sz="1400" b="1" dirty="0"/>
                        <a:t>SEA/ELA  : : The Biology of Being Me</a:t>
                      </a:r>
                    </a:p>
                    <a:p>
                      <a:pPr marL="171450" indent="0" algn="l" defTabSz="685800">
                        <a:lnSpc>
                          <a:spcPct val="100000"/>
                        </a:lnSpc>
                        <a:defRPr sz="1400" b="1">
                          <a:latin typeface="Times New Roman"/>
                          <a:ea typeface="Times New Roman"/>
                          <a:cs typeface="Times New Roman"/>
                          <a:sym typeface="Times New Roman"/>
                        </a:defRPr>
                      </a:pPr>
                      <a:r>
                        <a:rPr lang="en-US" sz="1400" b="0" dirty="0"/>
                        <a:t>Students will investigate how a specific body system responds and functions during everyday situations. Students will observe and record how their chosen system works in real life, noting changes, patterns, or responses.</a:t>
                      </a:r>
                    </a:p>
                    <a:p>
                      <a:pPr marL="0" indent="16510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AU" altLang="en-US" sz="1400" b="1" dirty="0"/>
                        <a:t>AIL</a:t>
                      </a:r>
                      <a:r>
                        <a:rPr lang="en-US" altLang="en-IN" sz="1400" b="1" dirty="0"/>
                        <a:t> : </a:t>
                      </a:r>
                      <a:r>
                        <a:rPr lang="en-AU" altLang="en-US" sz="1400" b="1" dirty="0"/>
                        <a:t>Nature’s Power Grid</a:t>
                      </a:r>
                    </a:p>
                    <a:p>
                      <a:pPr marL="0" indent="16510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altLang="zh-CN" sz="1400" b="0" dirty="0"/>
                        <a:t>Students will create a creative food web model designed like a </a:t>
                      </a:r>
                    </a:p>
                    <a:p>
                      <a:pPr marL="0" indent="16510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altLang="zh-CN" sz="1400" b="0" dirty="0"/>
                        <a:t>metro map, where organisms are shown as “stations” and </a:t>
                      </a:r>
                    </a:p>
                    <a:p>
                      <a:pPr marL="0" indent="16510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altLang="zh-CN" sz="1400" b="0" dirty="0"/>
                        <a:t>arrows represent the flow of energy. Multiple interconnected </a:t>
                      </a:r>
                    </a:p>
                    <a:p>
                      <a:pPr marL="0" indent="16510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altLang="zh-CN" sz="1400" b="0" dirty="0"/>
                        <a:t>routes will illustrate food chains, helping students visually </a:t>
                      </a:r>
                    </a:p>
                    <a:p>
                      <a:pPr marL="0" indent="16510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altLang="zh-CN" sz="1400" b="0" dirty="0"/>
                        <a:t>understand ecosystem balance.</a:t>
                      </a:r>
                    </a:p>
                    <a:p>
                      <a:pPr marL="0" indent="16510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1" dirty="0"/>
                        <a:t>Skills Developed</a:t>
                      </a:r>
                      <a:r>
                        <a:rPr lang="en-US" altLang="en-IN" sz="1400" b="0" dirty="0"/>
                        <a:t>: Analytical</a:t>
                      </a:r>
                      <a:r>
                        <a:rPr lang="en-US" altLang="en-IN" sz="1400" b="0" baseline="0" dirty="0"/>
                        <a:t> &amp;</a:t>
                      </a:r>
                      <a:r>
                        <a:rPr lang="en-US" altLang="en-IN" sz="1400" b="0" dirty="0"/>
                        <a:t> Logical Thinking, Creativity </a:t>
                      </a:r>
                      <a:endParaRPr lang="en-US" sz="1400" b="0" dirty="0"/>
                    </a:p>
                  </a:txBody>
                  <a:tcPr marL="0" marR="0" marT="0" marB="0" anchor="ctr" horzOverflow="overflow">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2"/>
                  </a:ext>
                </a:extLst>
              </a:tr>
            </a:tbl>
          </a:graphicData>
        </a:graphic>
      </p:graphicFrame>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7" name="Rectangle 2"/>
          <p:cNvSpPr/>
          <p:nvPr/>
        </p:nvSpPr>
        <p:spPr>
          <a:xfrm>
            <a:off x="270583" y="298297"/>
            <a:ext cx="6310328" cy="9275196"/>
          </a:xfrm>
          <a:prstGeom prst="rect">
            <a:avLst/>
          </a:prstGeom>
          <a:ln w="76200">
            <a:solidFill>
              <a:srgbClr val="32538F"/>
            </a:solidFill>
            <a:miter/>
          </a:ln>
        </p:spPr>
        <p:txBody>
          <a:bodyPr lIns="45718" tIns="45718" rIns="45718" bIns="45718" anchor="ctr"/>
          <a:lstStyle/>
          <a:p>
            <a:pPr algn="ctr">
              <a:defRPr>
                <a:solidFill>
                  <a:srgbClr val="FFFFFF"/>
                </a:solidFill>
              </a:defRPr>
            </a:pPr>
            <a:endParaRPr/>
          </a:p>
        </p:txBody>
      </p:sp>
      <p:sp>
        <p:nvSpPr>
          <p:cNvPr id="1048638" name="TextBox 6"/>
          <p:cNvSpPr txBox="1"/>
          <p:nvPr/>
        </p:nvSpPr>
        <p:spPr>
          <a:xfrm>
            <a:off x="3370805" y="9545780"/>
            <a:ext cx="326367" cy="369328"/>
          </a:xfrm>
          <a:prstGeom prst="rect">
            <a:avLst/>
          </a:prstGeom>
          <a:ln w="12700">
            <a:miter lim="400000"/>
          </a:ln>
        </p:spPr>
        <p:txBody>
          <a:bodyPr wrap="none" lIns="45718" tIns="45718" rIns="45718" bIns="45718">
            <a:spAutoFit/>
          </a:bodyPr>
          <a:lstStyle/>
          <a:p>
            <a:r>
              <a:rPr lang="en-US" dirty="0"/>
              <a:t>17</a:t>
            </a:r>
            <a:endParaRPr dirty="0"/>
          </a:p>
        </p:txBody>
      </p:sp>
      <p:graphicFrame>
        <p:nvGraphicFramePr>
          <p:cNvPr id="4194318" name="Table 7"/>
          <p:cNvGraphicFramePr/>
          <p:nvPr>
            <p:extLst>
              <p:ext uri="{D42A27DB-BD31-4B8C-83A1-F6EECF244321}">
                <p14:modId xmlns:p14="http://schemas.microsoft.com/office/powerpoint/2010/main" val="1650722479"/>
              </p:ext>
            </p:extLst>
          </p:nvPr>
        </p:nvGraphicFramePr>
        <p:xfrm>
          <a:off x="428211" y="501803"/>
          <a:ext cx="5995072" cy="8702361"/>
        </p:xfrm>
        <a:graphic>
          <a:graphicData uri="http://schemas.openxmlformats.org/drawingml/2006/table">
            <a:tbl>
              <a:tblPr/>
              <a:tblGrid>
                <a:gridCol w="1275488">
                  <a:extLst>
                    <a:ext uri="{9D8B030D-6E8A-4147-A177-3AD203B41FA5}">
                      <a16:colId xmlns:a16="http://schemas.microsoft.com/office/drawing/2014/main" val="20000"/>
                    </a:ext>
                  </a:extLst>
                </a:gridCol>
                <a:gridCol w="4719584">
                  <a:extLst>
                    <a:ext uri="{9D8B030D-6E8A-4147-A177-3AD203B41FA5}">
                      <a16:colId xmlns:a16="http://schemas.microsoft.com/office/drawing/2014/main" val="20001"/>
                    </a:ext>
                  </a:extLst>
                </a:gridCol>
              </a:tblGrid>
              <a:tr h="2566540">
                <a:tc>
                  <a:txBody>
                    <a:bodyPr/>
                    <a:lstStyle/>
                    <a:p>
                      <a:pPr algn="ctr" defTabSz="685800">
                        <a:lnSpc>
                          <a:spcPct val="115000"/>
                        </a:lnSpc>
                        <a:defRPr sz="1800"/>
                      </a:pPr>
                      <a:r>
                        <a:rPr lang="en-US" sz="1400" b="1" dirty="0">
                          <a:latin typeface="Times New Roman" pitchFamily="18" charset="0"/>
                          <a:ea typeface="Times New Roman" pitchFamily="18" charset="0"/>
                          <a:cs typeface="Times New Roman" pitchFamily="18" charset="0"/>
                          <a:sym typeface="Times New Roman" pitchFamily="18" charset="0"/>
                        </a:rPr>
                        <a:t>MAY</a:t>
                      </a:r>
                      <a:endParaRPr sz="1400" b="1" dirty="0">
                        <a:latin typeface="Times New Roman" pitchFamily="18" charset="0"/>
                        <a:ea typeface="Times New Roman" pitchFamily="18" charset="0"/>
                        <a:cs typeface="Times New Roman" pitchFamily="18" charset="0"/>
                        <a:sym typeface="Times New Roman" pitchFamily="18" charset="0"/>
                      </a:endParaRP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indent="165100"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dirty="0"/>
                        <a:t>Ch-12</a:t>
                      </a:r>
                      <a:r>
                        <a:rPr lang="en-US" sz="1400" baseline="0" dirty="0"/>
                        <a:t> </a:t>
                      </a:r>
                      <a:r>
                        <a:rPr lang="en-US" sz="1400" b="0" baseline="0" dirty="0"/>
                        <a:t>Electricity, </a:t>
                      </a:r>
                      <a:r>
                        <a:rPr lang="en-US" sz="1400" b="1" dirty="0"/>
                        <a:t>Ch-</a:t>
                      </a:r>
                      <a:r>
                        <a:rPr lang="en-US" altLang="en-IN" sz="1400" b="1" dirty="0"/>
                        <a:t>2 </a:t>
                      </a:r>
                      <a:r>
                        <a:rPr lang="en-US" altLang="en-IN" sz="1400" b="0" dirty="0"/>
                        <a:t>Acids, Bases &amp;Salts</a:t>
                      </a:r>
                      <a:endParaRPr lang="zh-CN" altLang="en-US" sz="1400" b="0" dirty="0"/>
                    </a:p>
                    <a:p>
                      <a:pPr algn="l">
                        <a:lnSpc>
                          <a:spcPct val="100000"/>
                        </a:lnSpc>
                        <a:defRPr sz="1400" b="1" u="sng">
                          <a:latin typeface="Times New Roman"/>
                          <a:ea typeface="Times New Roman"/>
                          <a:cs typeface="Times New Roman"/>
                          <a:sym typeface="Times New Roman"/>
                        </a:defRPr>
                      </a:pPr>
                      <a:r>
                        <a:rPr lang="en-US" sz="1400" b="1" u="none" dirty="0"/>
                        <a:t>   </a:t>
                      </a:r>
                      <a:r>
                        <a:rPr lang="en-US" altLang="en-IN" sz="1400" b="1" u="none" dirty="0"/>
                        <a:t> </a:t>
                      </a:r>
                      <a:r>
                        <a:rPr lang="en-US" sz="1400" b="1" u="none" dirty="0"/>
                        <a:t>SEA/ELA </a:t>
                      </a:r>
                      <a:r>
                        <a:rPr lang="en-US" altLang="en-IN" sz="1400" b="1" u="none" dirty="0"/>
                        <a:t> :The Salt Voyage</a:t>
                      </a:r>
                    </a:p>
                    <a:p>
                      <a:pPr marL="234950" indent="-65088" algn="l">
                        <a:lnSpc>
                          <a:spcPct val="100000"/>
                        </a:lnSpc>
                        <a:defRPr sz="1400" b="1" u="sng">
                          <a:latin typeface="Times New Roman"/>
                          <a:ea typeface="Times New Roman"/>
                          <a:cs typeface="Times New Roman"/>
                          <a:sym typeface="Times New Roman"/>
                        </a:defRPr>
                      </a:pPr>
                      <a:r>
                        <a:rPr lang="en-US" altLang="en-IN" sz="1400" b="0" u="none" dirty="0"/>
                        <a:t>Students will create a passport-style booklet for different salts,</a:t>
                      </a:r>
                    </a:p>
                    <a:p>
                      <a:pPr marL="234950" indent="-65088" algn="l">
                        <a:lnSpc>
                          <a:spcPct val="100000"/>
                        </a:lnSpc>
                        <a:defRPr sz="1400" b="1" u="sng">
                          <a:latin typeface="Times New Roman"/>
                          <a:ea typeface="Times New Roman"/>
                          <a:cs typeface="Times New Roman"/>
                          <a:sym typeface="Times New Roman"/>
                        </a:defRPr>
                      </a:pPr>
                      <a:r>
                        <a:rPr lang="en-US" altLang="en-IN" sz="1400" b="0" u="none" dirty="0"/>
                        <a:t>including the name, chemical formula, method of preparation</a:t>
                      </a:r>
                    </a:p>
                    <a:p>
                      <a:pPr marL="234950" indent="-65088" algn="l">
                        <a:lnSpc>
                          <a:spcPct val="100000"/>
                        </a:lnSpc>
                        <a:defRPr sz="1400" b="1" u="sng">
                          <a:latin typeface="Times New Roman"/>
                          <a:ea typeface="Times New Roman"/>
                          <a:cs typeface="Times New Roman"/>
                          <a:sym typeface="Times New Roman"/>
                        </a:defRPr>
                      </a:pPr>
                      <a:r>
                        <a:rPr lang="en-US" altLang="en-IN" sz="1400" b="0" u="none" dirty="0"/>
                        <a:t>with balanced chemical equation, physical and chemical</a:t>
                      </a:r>
                    </a:p>
                    <a:p>
                      <a:pPr marL="234950" indent="-65088" algn="l">
                        <a:lnSpc>
                          <a:spcPct val="100000"/>
                        </a:lnSpc>
                        <a:defRPr sz="1400" b="1" u="sng">
                          <a:latin typeface="Times New Roman"/>
                          <a:ea typeface="Times New Roman"/>
                          <a:cs typeface="Times New Roman"/>
                          <a:sym typeface="Times New Roman"/>
                        </a:defRPr>
                      </a:pPr>
                      <a:r>
                        <a:rPr lang="en-US" altLang="en-IN" sz="1400" b="0" u="none" dirty="0"/>
                        <a:t>properties, uses in daily life, and safety precautions.</a:t>
                      </a:r>
                    </a:p>
                    <a:p>
                      <a:pPr marL="0" indent="16510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AU" altLang="en-US" sz="1400" b="1" dirty="0"/>
                        <a:t>AIL</a:t>
                      </a:r>
                      <a:r>
                        <a:rPr lang="en-US" sz="1400" b="1" dirty="0"/>
                        <a:t> </a:t>
                      </a:r>
                      <a:r>
                        <a:rPr lang="en-US" altLang="en-IN" sz="1400" b="1" dirty="0"/>
                        <a:t>:  Glow in dark - Circuit Chart</a:t>
                      </a:r>
                    </a:p>
                    <a:p>
                      <a:pPr marL="0" indent="16510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0" dirty="0"/>
                        <a:t>Students will create a circuit diagram chart using glow-in-the-</a:t>
                      </a:r>
                    </a:p>
                    <a:p>
                      <a:pPr marL="0" indent="16510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0" dirty="0"/>
                        <a:t>dark materials to represent electrical circuits.</a:t>
                      </a:r>
                    </a:p>
                    <a:p>
                      <a:pPr marL="0" indent="16510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1" dirty="0"/>
                        <a:t>Skills Developed:</a:t>
                      </a:r>
                      <a:r>
                        <a:rPr lang="en-US" altLang="en-IN" sz="1400" b="1" dirty="0"/>
                        <a:t> </a:t>
                      </a:r>
                      <a:r>
                        <a:rPr lang="en-US" altLang="en-IN" sz="1400" b="0" dirty="0"/>
                        <a:t> Scientific communication, Creativity and</a:t>
                      </a:r>
                    </a:p>
                    <a:p>
                      <a:pPr marL="0" indent="16510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altLang="en-IN" sz="1400" b="0" dirty="0"/>
                        <a:t> Innovation</a:t>
                      </a:r>
                    </a:p>
                  </a:txBody>
                  <a:tcPr marL="0" marR="0" marT="0" marB="0" horzOverflow="overflow">
                    <a:lnL w="12700" cap="flat" cmpd="sng" algn="ctr">
                      <a:solidFill>
                        <a:srgbClr val="000000"/>
                      </a:solidFill>
                      <a:prstDash val="solid"/>
                      <a:round/>
                      <a:headEnd type="none" w="med" len="med"/>
                      <a:tailEnd type="none" w="med" len="med"/>
                    </a:lnL>
                    <a:lnR w="12700">
                      <a:solidFill>
                        <a:srgbClr val="000000"/>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1"/>
                  </a:ext>
                </a:extLst>
              </a:tr>
              <a:tr h="3033184">
                <a:tc>
                  <a:txBody>
                    <a:bodyPr/>
                    <a:lstStyle/>
                    <a:p>
                      <a:pPr algn="ctr" defTabSz="685800">
                        <a:lnSpc>
                          <a:spcPct val="115000"/>
                        </a:lnSpc>
                        <a:defRPr sz="1800"/>
                      </a:pPr>
                      <a:r>
                        <a:rPr lang="en-US" sz="1400" b="1" dirty="0">
                          <a:latin typeface="Times New Roman" pitchFamily="18" charset="0"/>
                          <a:ea typeface="Times New Roman" pitchFamily="18" charset="0"/>
                          <a:cs typeface="Times New Roman" pitchFamily="18" charset="0"/>
                          <a:sym typeface="Times New Roman" pitchFamily="18" charset="0"/>
                        </a:rPr>
                        <a:t>JULY</a:t>
                      </a:r>
                      <a:endParaRPr sz="1400" b="1" dirty="0">
                        <a:latin typeface="Times New Roman" pitchFamily="18" charset="0"/>
                        <a:ea typeface="Times New Roman" pitchFamily="18" charset="0"/>
                        <a:cs typeface="Times New Roman" pitchFamily="18" charset="0"/>
                        <a:sym typeface="Times New Roman" pitchFamily="18" charset="0"/>
                      </a:endParaRP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indent="165100"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dirty="0"/>
                        <a:t>Ch-3 </a:t>
                      </a:r>
                      <a:r>
                        <a:rPr lang="en-US" sz="1400" b="0" dirty="0"/>
                        <a:t>Metals</a:t>
                      </a:r>
                      <a:r>
                        <a:rPr lang="en-US" sz="1400" b="0" baseline="0" dirty="0"/>
                        <a:t> and Non metals,</a:t>
                      </a:r>
                      <a:r>
                        <a:rPr lang="en-US" sz="1400" dirty="0"/>
                        <a:t>Ch-</a:t>
                      </a:r>
                      <a:r>
                        <a:rPr lang="en-US" altLang="en-IN" sz="1400" dirty="0"/>
                        <a:t>4 </a:t>
                      </a:r>
                      <a:r>
                        <a:rPr lang="en-US" altLang="en-IN" sz="1400" b="0" dirty="0"/>
                        <a:t>Carbon and Its Compounds </a:t>
                      </a:r>
                      <a:endParaRPr lang="en-US" sz="1400" b="0" dirty="0"/>
                    </a:p>
                    <a:p>
                      <a:pPr marL="0" indent="60325" algn="l">
                        <a:lnSpc>
                          <a:spcPct val="100000"/>
                        </a:lnSpc>
                        <a:defRPr sz="1400" b="1" u="sng">
                          <a:latin typeface="Times New Roman"/>
                          <a:ea typeface="Times New Roman"/>
                          <a:cs typeface="Times New Roman"/>
                          <a:sym typeface="Times New Roman"/>
                        </a:defRPr>
                      </a:pPr>
                      <a:r>
                        <a:rPr lang="en-US" altLang="en-IN" sz="1400" b="1" u="none" dirty="0"/>
                        <a:t>   </a:t>
                      </a:r>
                      <a:r>
                        <a:rPr lang="en-US" sz="1400" b="1" u="none" dirty="0"/>
                        <a:t>SEA/ELA :Electron Exchange Studio</a:t>
                      </a:r>
                    </a:p>
                    <a:p>
                      <a:pPr marL="231775" indent="-60325" algn="l">
                        <a:lnSpc>
                          <a:spcPct val="100000"/>
                        </a:lnSpc>
                        <a:defRPr sz="1400" b="1" u="sng">
                          <a:latin typeface="Times New Roman"/>
                          <a:ea typeface="Times New Roman"/>
                          <a:cs typeface="Times New Roman"/>
                          <a:sym typeface="Times New Roman"/>
                        </a:defRPr>
                      </a:pPr>
                      <a:r>
                        <a:rPr lang="en-US" sz="1400" b="0" u="none" dirty="0"/>
                        <a:t> Students will use colored beads or paper cut-outs to model atoms</a:t>
                      </a:r>
                      <a:r>
                        <a:rPr lang="en-US" sz="1400" b="0" u="none" baseline="0" dirty="0"/>
                        <a:t> </a:t>
                      </a:r>
                      <a:r>
                        <a:rPr lang="en-US" sz="1400" b="0" u="none" dirty="0"/>
                        <a:t>of metals and non-metals and demonstrate the transfer of electrons from one atom to another. Through this hands-on   </a:t>
                      </a:r>
                    </a:p>
                    <a:p>
                      <a:pPr marL="171450" indent="0" algn="l">
                        <a:lnSpc>
                          <a:spcPct val="100000"/>
                        </a:lnSpc>
                        <a:defRPr sz="1400" b="1" u="sng">
                          <a:latin typeface="Times New Roman"/>
                          <a:ea typeface="Times New Roman"/>
                          <a:cs typeface="Times New Roman"/>
                          <a:sym typeface="Times New Roman"/>
                        </a:defRPr>
                      </a:pPr>
                      <a:r>
                        <a:rPr lang="en-US" sz="1400" b="0" u="none" dirty="0"/>
                        <a:t> simulation, they will show the formation of positively and  </a:t>
                      </a:r>
                    </a:p>
                    <a:p>
                      <a:pPr marL="171450" indent="0" algn="l">
                        <a:lnSpc>
                          <a:spcPct val="100000"/>
                        </a:lnSpc>
                        <a:defRPr sz="1400" b="1" u="sng">
                          <a:latin typeface="Times New Roman"/>
                          <a:ea typeface="Times New Roman"/>
                          <a:cs typeface="Times New Roman"/>
                          <a:sym typeface="Times New Roman"/>
                        </a:defRPr>
                      </a:pPr>
                      <a:r>
                        <a:rPr lang="en-US" sz="1400" b="0" u="none" dirty="0"/>
                        <a:t> negatively charged ions and the electrostatic attraction that  </a:t>
                      </a:r>
                    </a:p>
                    <a:p>
                      <a:pPr marL="171450" indent="0" algn="l">
                        <a:lnSpc>
                          <a:spcPct val="100000"/>
                        </a:lnSpc>
                        <a:defRPr sz="1400" b="1" u="sng">
                          <a:latin typeface="Times New Roman"/>
                          <a:ea typeface="Times New Roman"/>
                          <a:cs typeface="Times New Roman"/>
                          <a:sym typeface="Times New Roman"/>
                        </a:defRPr>
                      </a:pPr>
                      <a:r>
                        <a:rPr lang="en-US" sz="1400" b="0" u="none" dirty="0"/>
                        <a:t> results in an ionic bond.</a:t>
                      </a:r>
                    </a:p>
                    <a:p>
                      <a:pPr marL="0" indent="111125" algn="l">
                        <a:lnSpc>
                          <a:spcPct val="100000"/>
                        </a:lnSpc>
                        <a:defRPr sz="1400" b="1" u="sng">
                          <a:latin typeface="Times New Roman"/>
                          <a:ea typeface="Times New Roman"/>
                          <a:cs typeface="Times New Roman"/>
                          <a:sym typeface="Times New Roman"/>
                        </a:defRPr>
                      </a:pPr>
                      <a:r>
                        <a:rPr lang="en-AU" altLang="en-US" sz="1400" b="1" u="none" dirty="0"/>
                        <a:t>  AIL</a:t>
                      </a:r>
                      <a:r>
                        <a:rPr lang="en-US" sz="1400" b="1" u="none" dirty="0"/>
                        <a:t> : </a:t>
                      </a:r>
                      <a:r>
                        <a:rPr lang="en-US" altLang="en-IN" sz="1400" b="1" u="none" dirty="0"/>
                        <a:t>Molecule Makers: Carbon Edition</a:t>
                      </a:r>
                      <a:endParaRPr lang="en-US" sz="1400" b="0" u="none" dirty="0"/>
                    </a:p>
                    <a:p>
                      <a:pPr marL="0" indent="60325" algn="l" defTabSz="685800">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sz="1400" b="0" baseline="0" dirty="0"/>
                        <a:t>   </a:t>
                      </a:r>
                      <a:r>
                        <a:rPr lang="en-US" altLang="en-IN" sz="1400" b="0" baseline="0" dirty="0"/>
                        <a:t>Students will construct 3D models of carbon chains to </a:t>
                      </a:r>
                    </a:p>
                    <a:p>
                      <a:pPr marL="111125" indent="60325" algn="l" defTabSz="685800">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altLang="en-IN" sz="1400" b="0" baseline="0" dirty="0"/>
                        <a:t> understand the concept of catenation in carbon.</a:t>
                      </a:r>
                    </a:p>
                    <a:p>
                      <a:pPr algn="l" defTabSz="685800">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sz="1400" b="1" dirty="0"/>
                        <a:t>   Skills Developed: </a:t>
                      </a:r>
                      <a:r>
                        <a:rPr lang="en-US" altLang="en-IN" sz="1400" b="0" dirty="0"/>
                        <a:t>Spatial and 3D Visualization Skills,</a:t>
                      </a:r>
                    </a:p>
                    <a:p>
                      <a:pPr algn="l" defTabSz="685800">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altLang="en-IN" sz="1400" b="0" dirty="0"/>
                        <a:t>   Analytical Skills </a:t>
                      </a:r>
                    </a:p>
                  </a:txBody>
                  <a:tcPr marL="0" marR="0" marT="0" marB="0" anchor="ctr" horzOverflow="overflow">
                    <a:lnL w="12700" cap="flat" cmpd="sng" algn="ctr">
                      <a:solidFill>
                        <a:srgbClr val="000000"/>
                      </a:solidFill>
                      <a:prstDash val="solid"/>
                      <a:round/>
                      <a:headEnd type="none" w="med" len="med"/>
                      <a:tailEnd type="none" w="med" len="med"/>
                    </a:lnL>
                    <a:lnR w="12700">
                      <a:solidFill>
                        <a:srgbClr val="000000"/>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2"/>
                  </a:ext>
                </a:extLst>
              </a:tr>
              <a:tr h="1633253">
                <a:tc>
                  <a:txBody>
                    <a:bodyPr/>
                    <a:lstStyle/>
                    <a:p>
                      <a:pPr algn="ctr" defTabSz="685800">
                        <a:lnSpc>
                          <a:spcPct val="115000"/>
                        </a:lnSpc>
                        <a:defRPr sz="1800"/>
                      </a:pPr>
                      <a:r>
                        <a:rPr lang="en-US" sz="1400" b="1" dirty="0">
                          <a:latin typeface="Times New Roman" pitchFamily="18" charset="0"/>
                          <a:ea typeface="Times New Roman" pitchFamily="18" charset="0"/>
                          <a:cs typeface="Times New Roman" pitchFamily="18" charset="0"/>
                          <a:sym typeface="Times New Roman" pitchFamily="18" charset="0"/>
                        </a:rPr>
                        <a:t>AUGUST</a:t>
                      </a:r>
                      <a:endParaRPr sz="1400" b="1" dirty="0">
                        <a:latin typeface="Times New Roman" pitchFamily="18" charset="0"/>
                        <a:ea typeface="Times New Roman" pitchFamily="18" charset="0"/>
                        <a:cs typeface="Times New Roman" pitchFamily="18" charset="0"/>
                        <a:sym typeface="Times New Roman" pitchFamily="18" charset="0"/>
                      </a:endParaRP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indent="165100"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altLang="en-IN" sz="1400" b="1" dirty="0"/>
                        <a:t>Ch-13</a:t>
                      </a:r>
                      <a:r>
                        <a:rPr lang="en-US" altLang="en-IN" sz="1400" b="0" dirty="0"/>
                        <a:t> Magnetic Effect of Electric Current</a:t>
                      </a:r>
                    </a:p>
                    <a:p>
                      <a:pPr marL="0" indent="16510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1" dirty="0"/>
                        <a:t>SEA/ELA : </a:t>
                      </a:r>
                      <a:r>
                        <a:rPr lang="en-US" altLang="en-IN" sz="1400" b="1" dirty="0"/>
                        <a:t>Magnet</a:t>
                      </a:r>
                      <a:r>
                        <a:rPr lang="en-AU" altLang="en-US" sz="1400" b="1" dirty="0" err="1"/>
                        <a:t>ic</a:t>
                      </a:r>
                      <a:r>
                        <a:rPr lang="en-AU" altLang="en-US" sz="1400" b="1" dirty="0"/>
                        <a:t> Harmony</a:t>
                      </a:r>
                    </a:p>
                    <a:p>
                      <a:pPr marL="0" indent="16510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0" dirty="0"/>
                        <a:t>Students will create magnetic field patterns around a current-</a:t>
                      </a:r>
                    </a:p>
                    <a:p>
                      <a:pPr marL="0" indent="16510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0" dirty="0"/>
                        <a:t>carrying conductor using iron filings or </a:t>
                      </a:r>
                      <a:r>
                        <a:rPr lang="en-US" sz="1400" b="0" dirty="0" err="1"/>
                        <a:t>coloured</a:t>
                      </a:r>
                      <a:r>
                        <a:rPr lang="en-US" sz="1400" b="0" dirty="0"/>
                        <a:t> sand on a </a:t>
                      </a:r>
                    </a:p>
                    <a:p>
                      <a:pPr marL="0" indent="16510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0" dirty="0"/>
                        <a:t>chart or tray.</a:t>
                      </a:r>
                      <a:endParaRPr lang="zh-CN" altLang="en-US" sz="1400" dirty="0"/>
                    </a:p>
                    <a:p>
                      <a:pPr marL="0" indent="16510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1" dirty="0"/>
                        <a:t>Skills Developed: </a:t>
                      </a:r>
                      <a:r>
                        <a:rPr lang="en-US" sz="1400" b="0" dirty="0"/>
                        <a:t>Scientific Concept, Observation</a:t>
                      </a:r>
                    </a:p>
                    <a:p>
                      <a:pPr marL="0" marR="0" lvl="0" indent="165100" algn="ctr" defTabSz="685800" rtl="0" eaLnBrk="1" fontAlgn="auto" latinLnBrk="0" hangingPunct="1">
                        <a:lnSpc>
                          <a:spcPct val="100000"/>
                        </a:lnSpc>
                        <a:spcBef>
                          <a:spcPts val="0"/>
                        </a:spcBef>
                        <a:spcAft>
                          <a:spcPts val="0"/>
                        </a:spcAft>
                        <a:buClrTx/>
                        <a:buSzTx/>
                        <a:buFontTx/>
                        <a:buNone/>
                        <a:tabLst/>
                        <a:defRPr sz="1400" b="1">
                          <a:latin typeface="Times New Roman" pitchFamily="18" charset="0"/>
                          <a:ea typeface="Times New Roman" pitchFamily="18" charset="0"/>
                          <a:cs typeface="Times New Roman" pitchFamily="18" charset="0"/>
                          <a:sym typeface="Times New Roman" pitchFamily="18" charset="0"/>
                        </a:defRPr>
                      </a:pPr>
                      <a:r>
                        <a:rPr lang="en-US" sz="1400" b="1" dirty="0">
                          <a:latin typeface="Times New Roman" pitchFamily="18" charset="0"/>
                          <a:ea typeface="Times New Roman" pitchFamily="18" charset="0"/>
                          <a:cs typeface="Times New Roman" pitchFamily="18" charset="0"/>
                          <a:sym typeface="Times New Roman" pitchFamily="18" charset="0"/>
                        </a:rPr>
                        <a:t>REVISION FOR FIRST TERM EXAMS</a:t>
                      </a:r>
                    </a:p>
                  </a:txBody>
                  <a:tcPr marL="0" marR="0" marT="0" marB="0" anchor="ctr" horzOverflow="overflow">
                    <a:lnL w="12700" cap="flat" cmpd="sng" algn="ctr">
                      <a:solidFill>
                        <a:srgbClr val="000000"/>
                      </a:solidFill>
                      <a:prstDash val="solid"/>
                      <a:round/>
                      <a:headEnd type="none" w="med" len="med"/>
                      <a:tailEnd type="none" w="med" len="med"/>
                    </a:lnL>
                    <a:lnR w="12700">
                      <a:solidFill>
                        <a:srgbClr val="000000"/>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3"/>
                  </a:ext>
                </a:extLst>
              </a:tr>
              <a:tr h="1469384">
                <a:tc>
                  <a:txBody>
                    <a:bodyPr/>
                    <a:lstStyle/>
                    <a:p>
                      <a:pPr algn="ctr" defTabSz="685800">
                        <a:lnSpc>
                          <a:spcPct val="115000"/>
                        </a:lnSpc>
                        <a:defRPr sz="1800"/>
                      </a:pPr>
                      <a:r>
                        <a:rPr lang="en-US" sz="1400" b="1" dirty="0">
                          <a:latin typeface="Times New Roman" pitchFamily="18" charset="0"/>
                          <a:ea typeface="Times New Roman" pitchFamily="18" charset="0"/>
                          <a:cs typeface="Times New Roman" pitchFamily="18" charset="0"/>
                          <a:sym typeface="Times New Roman" pitchFamily="18" charset="0"/>
                        </a:rPr>
                        <a:t>SEPTEMBER</a:t>
                      </a:r>
                      <a:endParaRPr sz="1400" b="1" dirty="0">
                        <a:latin typeface="Times New Roman" pitchFamily="18" charset="0"/>
                        <a:ea typeface="Times New Roman" pitchFamily="18" charset="0"/>
                        <a:cs typeface="Times New Roman" pitchFamily="18" charset="0"/>
                        <a:sym typeface="Times New Roman" pitchFamily="18" charset="0"/>
                      </a:endParaRP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lnB>
                    <a:solidFill>
                      <a:schemeClr val="accent2">
                        <a:lumMod val="60000"/>
                        <a:lumOff val="40000"/>
                      </a:schemeClr>
                    </a:solidFill>
                  </a:tcPr>
                </a:tc>
                <a:tc>
                  <a:txBody>
                    <a:bodyPr/>
                    <a:lstStyle/>
                    <a:p>
                      <a:pPr marL="0" marR="0" lvl="0" indent="60325" algn="l" defTabSz="685800" rtl="0" eaLnBrk="1" fontAlgn="auto" latinLnBrk="0" hangingPunct="1">
                        <a:lnSpc>
                          <a:spcPct val="100000"/>
                        </a:lnSpc>
                        <a:spcBef>
                          <a:spcPts val="0"/>
                        </a:spcBef>
                        <a:spcAft>
                          <a:spcPts val="0"/>
                        </a:spcAft>
                        <a:buClrTx/>
                        <a:buSzTx/>
                        <a:buFontTx/>
                        <a:buNone/>
                        <a:tabLst/>
                        <a:defRPr sz="1400" b="1">
                          <a:latin typeface="Times New Roman" pitchFamily="18" charset="0"/>
                          <a:ea typeface="Times New Roman" pitchFamily="18" charset="0"/>
                          <a:cs typeface="Times New Roman" pitchFamily="18" charset="0"/>
                          <a:sym typeface="Times New Roman" pitchFamily="18" charset="0"/>
                        </a:defRPr>
                      </a:pPr>
                      <a:r>
                        <a:rPr lang="en-US" sz="1400" dirty="0"/>
                        <a:t>  Ch-</a:t>
                      </a:r>
                      <a:r>
                        <a:rPr lang="en-US" altLang="en-IN" sz="1400" dirty="0"/>
                        <a:t>7 </a:t>
                      </a:r>
                      <a:r>
                        <a:rPr lang="en-US" altLang="en-IN" sz="1400" b="0" dirty="0"/>
                        <a:t>Control and  Coordination </a:t>
                      </a:r>
                    </a:p>
                    <a:p>
                      <a:pPr marL="52388" marR="0" indent="7938" algn="l" defTabSz="685800" rtl="0" eaLnBrk="1" fontAlgn="auto" latinLnBrk="0" hangingPunct="1">
                        <a:lnSpc>
                          <a:spcPct val="100000"/>
                        </a:lnSpc>
                        <a:spcBef>
                          <a:spcPts val="0"/>
                        </a:spcBef>
                        <a:spcAft>
                          <a:spcPts val="0"/>
                        </a:spcAft>
                        <a:buClrTx/>
                        <a:buSzTx/>
                        <a:buFontTx/>
                        <a:buNone/>
                        <a:defRPr sz="1400" b="1">
                          <a:latin typeface="Times New Roman"/>
                          <a:ea typeface="Times New Roman"/>
                          <a:cs typeface="Times New Roman"/>
                          <a:sym typeface="Times New Roman"/>
                        </a:defRPr>
                      </a:pPr>
                      <a:r>
                        <a:rPr lang="en-US" sz="1400" b="1" dirty="0">
                          <a:latin typeface="Times New Roman" pitchFamily="18" charset="0"/>
                          <a:ea typeface="Times New Roman" pitchFamily="18" charset="0"/>
                          <a:cs typeface="Times New Roman" pitchFamily="18" charset="0"/>
                          <a:sym typeface="Times New Roman" pitchFamily="18" charset="0"/>
                        </a:rPr>
                        <a:t>  AIL :</a:t>
                      </a:r>
                      <a:r>
                        <a:rPr lang="en-US" altLang="en-IN" sz="1400" b="1" dirty="0"/>
                        <a:t>Brain Wave Bulletin</a:t>
                      </a:r>
                      <a:endParaRPr lang="zh-CN" altLang="en-US" sz="1400" b="0" dirty="0"/>
                    </a:p>
                    <a:p>
                      <a:pPr marL="111125" marR="0" indent="0" algn="l" defTabSz="685800" rtl="0" eaLnBrk="1" fontAlgn="auto" latinLnBrk="0" hangingPunct="1">
                        <a:lnSpc>
                          <a:spcPct val="100000"/>
                        </a:lnSpc>
                        <a:spcBef>
                          <a:spcPts val="0"/>
                        </a:spcBef>
                        <a:spcAft>
                          <a:spcPts val="0"/>
                        </a:spcAft>
                        <a:buClrTx/>
                        <a:buSzTx/>
                        <a:buFontTx/>
                        <a:buNone/>
                        <a:defRPr sz="1400" b="1">
                          <a:latin typeface="Times New Roman"/>
                          <a:ea typeface="Times New Roman"/>
                          <a:cs typeface="Times New Roman"/>
                          <a:sym typeface="Times New Roman"/>
                        </a:defRPr>
                      </a:pPr>
                      <a:r>
                        <a:rPr lang="en-US" sz="1400" b="0" dirty="0"/>
                        <a:t>Students in groups will design a science newsletter featuring reflex action and coordination.</a:t>
                      </a:r>
                    </a:p>
                    <a:p>
                      <a:pPr marL="0" marR="0" indent="0"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400" b="1" dirty="0"/>
                        <a:t>   Skills Developed:  </a:t>
                      </a:r>
                      <a:r>
                        <a:rPr lang="en-US" sz="1400" b="0" dirty="0"/>
                        <a:t>Cognitive &amp; Thinking Skills</a:t>
                      </a:r>
                      <a:endParaRPr lang="en-US" sz="1400" b="0" dirty="0">
                        <a:latin typeface="Times New Roman" pitchFamily="18" charset="0"/>
                        <a:ea typeface="Times New Roman" pitchFamily="18" charset="0"/>
                        <a:cs typeface="Times New Roman" pitchFamily="18" charset="0"/>
                        <a:sym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a:solidFill>
                        <a:srgbClr val="000000"/>
                      </a:solidFill>
                    </a:lnR>
                    <a:lnT w="12700" cap="flat" cmpd="sng" algn="ctr">
                      <a:solidFill>
                        <a:srgbClr val="000000"/>
                      </a:solidFill>
                      <a:prstDash val="solid"/>
                      <a:round/>
                      <a:headEnd type="none" w="med" len="med"/>
                      <a:tailEnd type="none" w="med" len="med"/>
                    </a:lnT>
                    <a:lnB w="12700">
                      <a:solidFill>
                        <a:srgbClr val="000000"/>
                      </a:solidFill>
                    </a:lnB>
                    <a:solidFill>
                      <a:schemeClr val="accent2">
                        <a:lumMod val="20000"/>
                        <a:lumOff val="80000"/>
                      </a:schemeClr>
                    </a:solidFill>
                  </a:tcPr>
                </a:tc>
                <a:extLst>
                  <a:ext uri="{0D108BD9-81ED-4DB2-BD59-A6C34878D82A}">
                    <a16:rowId xmlns:a16="http://schemas.microsoft.com/office/drawing/2014/main" val="289964198"/>
                  </a:ext>
                </a:extLst>
              </a:tr>
            </a:tbl>
          </a:graphicData>
        </a:graphic>
      </p:graphicFrame>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9" name="Rectangle 2"/>
          <p:cNvSpPr/>
          <p:nvPr/>
        </p:nvSpPr>
        <p:spPr>
          <a:xfrm>
            <a:off x="270583" y="298297"/>
            <a:ext cx="6310328" cy="9275196"/>
          </a:xfrm>
          <a:prstGeom prst="rect">
            <a:avLst/>
          </a:prstGeom>
          <a:ln w="76200">
            <a:solidFill>
              <a:srgbClr val="32538F"/>
            </a:solidFill>
            <a:miter/>
          </a:ln>
        </p:spPr>
        <p:txBody>
          <a:bodyPr lIns="45718" tIns="45718" rIns="45718" bIns="45718" anchor="ctr"/>
          <a:lstStyle/>
          <a:p>
            <a:pPr algn="ctr">
              <a:defRPr>
                <a:solidFill>
                  <a:srgbClr val="FFFFFF"/>
                </a:solidFill>
              </a:defRPr>
            </a:pPr>
            <a:endParaRPr/>
          </a:p>
        </p:txBody>
      </p:sp>
      <p:sp>
        <p:nvSpPr>
          <p:cNvPr id="1048640" name="TextBox 6"/>
          <p:cNvSpPr txBox="1"/>
          <p:nvPr/>
        </p:nvSpPr>
        <p:spPr>
          <a:xfrm>
            <a:off x="3370805" y="9545780"/>
            <a:ext cx="326367" cy="369328"/>
          </a:xfrm>
          <a:prstGeom prst="rect">
            <a:avLst/>
          </a:prstGeom>
          <a:ln w="12700">
            <a:miter lim="400000"/>
          </a:ln>
        </p:spPr>
        <p:txBody>
          <a:bodyPr wrap="none" lIns="45718" tIns="45718" rIns="45718" bIns="45718">
            <a:spAutoFit/>
          </a:bodyPr>
          <a:lstStyle/>
          <a:p>
            <a:r>
              <a:rPr lang="en-US" dirty="0"/>
              <a:t>18</a:t>
            </a:r>
            <a:endParaRPr dirty="0"/>
          </a:p>
        </p:txBody>
      </p:sp>
      <p:graphicFrame>
        <p:nvGraphicFramePr>
          <p:cNvPr id="4194319" name="Table 7"/>
          <p:cNvGraphicFramePr/>
          <p:nvPr>
            <p:extLst>
              <p:ext uri="{D42A27DB-BD31-4B8C-83A1-F6EECF244321}">
                <p14:modId xmlns:p14="http://schemas.microsoft.com/office/powerpoint/2010/main" val="673698580"/>
              </p:ext>
            </p:extLst>
          </p:nvPr>
        </p:nvGraphicFramePr>
        <p:xfrm>
          <a:off x="447931" y="466094"/>
          <a:ext cx="5955632" cy="3911941"/>
        </p:xfrm>
        <a:graphic>
          <a:graphicData uri="http://schemas.openxmlformats.org/drawingml/2006/table">
            <a:tbl>
              <a:tblPr/>
              <a:tblGrid>
                <a:gridCol w="1271688">
                  <a:extLst>
                    <a:ext uri="{9D8B030D-6E8A-4147-A177-3AD203B41FA5}">
                      <a16:colId xmlns:a16="http://schemas.microsoft.com/office/drawing/2014/main" val="20000"/>
                    </a:ext>
                  </a:extLst>
                </a:gridCol>
                <a:gridCol w="4683944">
                  <a:extLst>
                    <a:ext uri="{9D8B030D-6E8A-4147-A177-3AD203B41FA5}">
                      <a16:colId xmlns:a16="http://schemas.microsoft.com/office/drawing/2014/main" val="20001"/>
                    </a:ext>
                  </a:extLst>
                </a:gridCol>
              </a:tblGrid>
              <a:tr h="2859593">
                <a:tc>
                  <a:txBody>
                    <a:bodyPr/>
                    <a:lstStyle/>
                    <a:p>
                      <a:pPr algn="ctr" defTabSz="685800">
                        <a:lnSpc>
                          <a:spcPct val="115000"/>
                        </a:lnSpc>
                        <a:defRPr sz="1800"/>
                      </a:pPr>
                      <a:r>
                        <a:rPr lang="en-US" sz="1400" b="1" dirty="0">
                          <a:latin typeface="Times New Roman" pitchFamily="18" charset="0"/>
                          <a:ea typeface="Times New Roman" pitchFamily="18" charset="0"/>
                          <a:cs typeface="Times New Roman" pitchFamily="18" charset="0"/>
                          <a:sym typeface="Times New Roman" pitchFamily="18" charset="0"/>
                        </a:rPr>
                        <a:t>OCTOBER</a:t>
                      </a:r>
                      <a:endParaRPr sz="1400" b="1" dirty="0">
                        <a:latin typeface="Times New Roman" pitchFamily="18" charset="0"/>
                        <a:ea typeface="Times New Roman" pitchFamily="18" charset="0"/>
                        <a:cs typeface="Times New Roman" pitchFamily="18" charset="0"/>
                        <a:sym typeface="Times New Roman" pitchFamily="18" charset="0"/>
                      </a:endParaRP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indent="165100" algn="l">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dirty="0"/>
                        <a:t>Ch-8 </a:t>
                      </a:r>
                      <a:r>
                        <a:rPr lang="en-US" sz="1400" b="0" dirty="0"/>
                        <a:t>How</a:t>
                      </a:r>
                      <a:r>
                        <a:rPr lang="en-US" sz="1400" b="0" baseline="0" dirty="0"/>
                        <a:t> do Organisms Reproduce, </a:t>
                      </a:r>
                      <a:r>
                        <a:rPr lang="en-US" sz="1400" dirty="0"/>
                        <a:t>Ch-9 </a:t>
                      </a:r>
                      <a:r>
                        <a:rPr lang="en-US" sz="1400" b="0" dirty="0"/>
                        <a:t>Heredity</a:t>
                      </a:r>
                    </a:p>
                    <a:p>
                      <a:pPr marL="0" marR="0" indent="165100"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400" b="1" u="none" dirty="0"/>
                        <a:t>SEA/ELA </a:t>
                      </a:r>
                      <a:r>
                        <a:rPr lang="en-US" sz="1400" b="1" dirty="0"/>
                        <a:t> </a:t>
                      </a:r>
                      <a:r>
                        <a:rPr lang="en-US" sz="1400" b="1" baseline="0" dirty="0"/>
                        <a:t>: </a:t>
                      </a:r>
                      <a:r>
                        <a:rPr lang="en-US" altLang="en-IN" sz="1400" b="1" baseline="0" dirty="0"/>
                        <a:t> Ancestral Traits </a:t>
                      </a:r>
                      <a:endParaRPr lang="en-US" sz="1400" b="0" dirty="0"/>
                    </a:p>
                    <a:p>
                      <a:pPr marL="169863" marR="0" indent="-4763"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altLang="en-IN" sz="1400" b="0" baseline="0" dirty="0"/>
                        <a:t>Students will observe inherited traits in themselves, family members and record them using a Puneet Square, writing a short feed line for each trait. They will analyze patterns, link traits to heredity concepts.</a:t>
                      </a:r>
                    </a:p>
                    <a:p>
                      <a:pPr marL="0" marR="0" indent="165100"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AU" altLang="en-US" sz="1400" b="1" baseline="0" dirty="0"/>
                        <a:t>AIL </a:t>
                      </a:r>
                      <a:r>
                        <a:rPr lang="en-US" sz="1400" b="1" baseline="0" dirty="0"/>
                        <a:t>:</a:t>
                      </a:r>
                      <a:r>
                        <a:rPr lang="en-US" altLang="en-IN" sz="1400" b="1" baseline="0" dirty="0"/>
                        <a:t> “Life Continuum Art”</a:t>
                      </a:r>
                    </a:p>
                    <a:p>
                      <a:pPr marL="0" marR="0" indent="165100"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altLang="en-IN" sz="1400" b="0" baseline="0" dirty="0"/>
                        <a:t>Students will create a circular artwork representing different </a:t>
                      </a:r>
                    </a:p>
                    <a:p>
                      <a:pPr marL="0" marR="0" indent="165100"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altLang="en-IN" sz="1400" b="0" baseline="0" dirty="0"/>
                        <a:t>stages of human life, highlighting reproductive maturity as a </a:t>
                      </a:r>
                    </a:p>
                    <a:p>
                      <a:pPr marL="0" marR="0" indent="165100"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altLang="en-IN" sz="1400" b="0" baseline="0" dirty="0"/>
                        <a:t>natural part of growth and continuity. </a:t>
                      </a:r>
                    </a:p>
                    <a:p>
                      <a:pPr marL="0" marR="0" indent="165100"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400" b="1" dirty="0"/>
                        <a:t>Skills Developed: </a:t>
                      </a:r>
                      <a:r>
                        <a:rPr lang="en-US" altLang="en-IN" sz="1400" b="0" dirty="0"/>
                        <a:t>Observation and Analytical Skills, Social  </a:t>
                      </a:r>
                    </a:p>
                    <a:p>
                      <a:pPr marL="0" indent="16510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altLang="en-IN" sz="1400" b="0" dirty="0"/>
                        <a:t>and Health Awareness</a:t>
                      </a:r>
                      <a:endParaRPr lang="en-US" sz="1400" b="0" dirty="0"/>
                    </a:p>
                  </a:txBody>
                  <a:tcPr marL="0" marR="0" marT="0" marB="0" horzOverflow="overflow">
                    <a:lnL w="12700" cap="flat" cmpd="sng" algn="ctr">
                      <a:solidFill>
                        <a:srgbClr val="000000"/>
                      </a:solidFill>
                      <a:prstDash val="solid"/>
                      <a:round/>
                      <a:headEnd type="none" w="med" len="med"/>
                      <a:tailEnd type="none" w="med" len="med"/>
                    </a:lnL>
                    <a:lnR w="12700">
                      <a:solidFill>
                        <a:srgbClr val="000000"/>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2"/>
                  </a:ext>
                </a:extLst>
              </a:tr>
              <a:tr h="526174">
                <a:tc>
                  <a:txBody>
                    <a:bodyPr/>
                    <a:lstStyle/>
                    <a:p>
                      <a:pPr algn="ctr">
                        <a:lnSpc>
                          <a:spcPct val="115000"/>
                        </a:lnSpc>
                        <a:spcAft>
                          <a:spcPts val="0"/>
                        </a:spcAft>
                      </a:pPr>
                      <a:r>
                        <a:rPr lang="en-GB" sz="1400" b="1" dirty="0">
                          <a:latin typeface="Times New Roman" pitchFamily="18" charset="0"/>
                          <a:cs typeface="Times New Roman" pitchFamily="18" charset="0"/>
                        </a:rPr>
                        <a:t>NOVEMBER-</a:t>
                      </a:r>
                      <a:r>
                        <a:rPr lang="en-GB" sz="1400" b="1" baseline="0" dirty="0">
                          <a:latin typeface="Times New Roman" pitchFamily="18" charset="0"/>
                          <a:cs typeface="Times New Roman" pitchFamily="18" charset="0"/>
                        </a:rPr>
                        <a:t> FEBRUARY</a:t>
                      </a:r>
                      <a:endParaRPr lang="en-GB" sz="1400" b="1" dirty="0">
                        <a:latin typeface="Times New Roman" pitchFamily="18" charset="0"/>
                        <a:ea typeface="Calibri"/>
                        <a:cs typeface="Times New Roman" pitchFamily="18" charset="0"/>
                      </a:endParaRPr>
                    </a:p>
                  </a:txBody>
                  <a:tcPr marL="68580" marR="68580" marT="0" marB="0" anchor="ctr">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marR="0" indent="0" algn="ctr" defTabSz="685800" rtl="0" eaLnBrk="1" fontAlgn="auto" latinLnBrk="0" hangingPunct="1">
                        <a:lnSpc>
                          <a:spcPct val="115000"/>
                        </a:lnSpc>
                        <a:spcBef>
                          <a:spcPts val="0"/>
                        </a:spcBef>
                        <a:spcAft>
                          <a:spcPts val="0"/>
                        </a:spcAft>
                        <a:buClrTx/>
                        <a:buSzTx/>
                        <a:buFontTx/>
                        <a:buNone/>
                      </a:pPr>
                      <a:r>
                        <a:rPr lang="en-US" sz="1400" b="1" kern="1200" dirty="0">
                          <a:latin typeface="Times New Roman" pitchFamily="18" charset="0"/>
                          <a:cs typeface="Times New Roman" pitchFamily="18" charset="0"/>
                        </a:rPr>
                        <a:t>DOUBT CLASSES,</a:t>
                      </a:r>
                      <a:r>
                        <a:rPr lang="en-GB" sz="1400" b="1" dirty="0">
                          <a:latin typeface="Times New Roman" pitchFamily="18" charset="0"/>
                          <a:ea typeface="Calibri"/>
                          <a:cs typeface="Times New Roman" pitchFamily="18" charset="0"/>
                        </a:rPr>
                        <a:t> </a:t>
                      </a:r>
                      <a:r>
                        <a:rPr lang="en-US" sz="1400" b="1" kern="1200" dirty="0">
                          <a:latin typeface="Times New Roman" pitchFamily="18" charset="0"/>
                          <a:cs typeface="Times New Roman" pitchFamily="18" charset="0"/>
                        </a:rPr>
                        <a:t>PRACTICE PAPERS  &amp;  REVISION FOR PREBOARD &amp; BOARD EXAMS</a:t>
                      </a:r>
                    </a:p>
                  </a:txBody>
                  <a:tcPr marL="68580" marR="68580" marT="0" marB="0" anchor="ctr">
                    <a:lnL w="12700" cap="flat" cmpd="sng" algn="ctr">
                      <a:solidFill>
                        <a:srgbClr val="000000"/>
                      </a:solidFill>
                      <a:prstDash val="solid"/>
                      <a:round/>
                      <a:headEnd type="none" w="med" len="med"/>
                      <a:tailEnd type="none" w="med" len="med"/>
                    </a:lnL>
                    <a:lnR w="12700">
                      <a:solidFill>
                        <a:srgbClr val="000000"/>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0003"/>
                  </a:ext>
                </a:extLst>
              </a:tr>
              <a:tr h="526174">
                <a:tc gridSpan="2">
                  <a:txBody>
                    <a:bodyPr/>
                    <a:lstStyle/>
                    <a:p>
                      <a:pPr algn="ctr">
                        <a:lnSpc>
                          <a:spcPct val="115000"/>
                        </a:lnSpc>
                        <a:spcAft>
                          <a:spcPts val="0"/>
                        </a:spcAft>
                      </a:pPr>
                      <a:r>
                        <a:rPr lang="en-US" sz="1400" b="1" dirty="0">
                          <a:latin typeface="Times New Roman" pitchFamily="18" charset="0"/>
                          <a:ea typeface="Calibri"/>
                          <a:cs typeface="Times New Roman" pitchFamily="18" charset="0"/>
                        </a:rPr>
                        <a:t>Discussion of MCQ Assignments will be taken parallel to the chapters every month.</a:t>
                      </a:r>
                      <a:endParaRPr lang="en-GB" sz="1400" b="1" dirty="0">
                        <a:latin typeface="Times New Roman" pitchFamily="18" charset="0"/>
                        <a:ea typeface="Calibri"/>
                        <a:cs typeface="Times New Roman" pitchFamily="18" charset="0"/>
                      </a:endParaRPr>
                    </a:p>
                  </a:txBody>
                  <a:tcPr marL="68580" marR="68580" marT="0" marB="0" anchor="ctr">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headEnd type="none" w="med" len="med"/>
                      <a:tailEnd type="none" w="med" len="med"/>
                    </a:lnB>
                    <a:solidFill>
                      <a:schemeClr val="accent2">
                        <a:lumMod val="60000"/>
                        <a:lumOff val="40000"/>
                      </a:schemeClr>
                    </a:solidFill>
                  </a:tcPr>
                </a:tc>
                <a:tc hMerge="1">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a:solidFill>
                        <a:srgbClr val="000000"/>
                      </a:solidFill>
                    </a:lnR>
                    <a:lnT w="12700" cap="flat" cmpd="sng" algn="ctr">
                      <a:solidFill>
                        <a:srgbClr val="000000"/>
                      </a:solidFill>
                      <a:prstDash val="solid"/>
                      <a:round/>
                      <a:headEnd type="none" w="med" len="med"/>
                      <a:tailEnd type="none" w="med" len="med"/>
                    </a:lnT>
                    <a:lnB w="12700">
                      <a:solidFill>
                        <a:srgbClr val="000000"/>
                      </a:solidFill>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graphicFrame>
        <p:nvGraphicFramePr>
          <p:cNvPr id="6" name="Table 6"/>
          <p:cNvGraphicFramePr/>
          <p:nvPr>
            <p:extLst>
              <p:ext uri="{D42A27DB-BD31-4B8C-83A1-F6EECF244321}">
                <p14:modId xmlns:p14="http://schemas.microsoft.com/office/powerpoint/2010/main" val="313956035"/>
              </p:ext>
            </p:extLst>
          </p:nvPr>
        </p:nvGraphicFramePr>
        <p:xfrm>
          <a:off x="447931" y="4545832"/>
          <a:ext cx="5936065" cy="4894075"/>
        </p:xfrm>
        <a:graphic>
          <a:graphicData uri="http://schemas.openxmlformats.org/drawingml/2006/table">
            <a:tbl>
              <a:tblPr/>
              <a:tblGrid>
                <a:gridCol w="1262934">
                  <a:extLst>
                    <a:ext uri="{9D8B030D-6E8A-4147-A177-3AD203B41FA5}">
                      <a16:colId xmlns:a16="http://schemas.microsoft.com/office/drawing/2014/main" val="20000"/>
                    </a:ext>
                  </a:extLst>
                </a:gridCol>
                <a:gridCol w="4673131">
                  <a:extLst>
                    <a:ext uri="{9D8B030D-6E8A-4147-A177-3AD203B41FA5}">
                      <a16:colId xmlns:a16="http://schemas.microsoft.com/office/drawing/2014/main" val="20001"/>
                    </a:ext>
                  </a:extLst>
                </a:gridCol>
              </a:tblGrid>
              <a:tr h="689035">
                <a:tc>
                  <a:txBody>
                    <a:bodyPr/>
                    <a:lstStyle/>
                    <a:p>
                      <a:pPr algn="ctr">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dirty="0"/>
                        <a:t>MONTH/</a:t>
                      </a:r>
                    </a:p>
                    <a:p>
                      <a:pPr algn="ctr">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dirty="0"/>
                        <a:t>SUBJECT</a:t>
                      </a:r>
                    </a:p>
                  </a:txBody>
                  <a:tcPr marL="0" marR="0" marT="0" marB="0" horzOverflow="overflow">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defRPr sz="1800"/>
                      </a:pPr>
                      <a:r>
                        <a:rPr sz="1400" b="1" dirty="0">
                          <a:latin typeface="Times New Roman" pitchFamily="18" charset="0"/>
                          <a:ea typeface="Times New Roman" pitchFamily="18" charset="0"/>
                          <a:cs typeface="Times New Roman" pitchFamily="18" charset="0"/>
                          <a:sym typeface="Times New Roman" pitchFamily="18" charset="0"/>
                        </a:rPr>
                        <a:t>EXPERIMENTS TO BE CONDUCTED IN SCIENCE LAB </a:t>
                      </a:r>
                    </a:p>
                  </a:txBody>
                  <a:tcPr marL="0" marR="0" marT="0" marB="0" anchor="ctr" horzOverflow="overflow">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0000"/>
                  </a:ext>
                </a:extLst>
              </a:tr>
              <a:tr h="936171">
                <a:tc>
                  <a:txBody>
                    <a:bodyPr/>
                    <a:lstStyle/>
                    <a:p>
                      <a:pPr algn="ctr">
                        <a:lnSpc>
                          <a:spcPct val="115000"/>
                        </a:lnSpc>
                        <a:defRPr sz="1800"/>
                      </a:pPr>
                      <a:r>
                        <a:rPr sz="1400" b="1" dirty="0">
                          <a:latin typeface="Times New Roman" pitchFamily="18" charset="0"/>
                          <a:ea typeface="Times New Roman" pitchFamily="18" charset="0"/>
                          <a:cs typeface="Times New Roman" pitchFamily="18" charset="0"/>
                          <a:sym typeface="Times New Roman" pitchFamily="18" charset="0"/>
                        </a:rPr>
                        <a:t>MARCH</a:t>
                      </a:r>
                    </a:p>
                  </a:txBody>
                  <a:tcPr marL="0" marR="0" marT="0" marB="0" anchor="ctr" horzOverflow="overflow">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indent="109855" algn="l">
                        <a:lnSpc>
                          <a:spcPct val="100000"/>
                        </a:lnSpc>
                        <a:defRPr sz="1400">
                          <a:latin typeface="Times New Roman" pitchFamily="18" charset="0"/>
                          <a:ea typeface="Times New Roman" pitchFamily="18" charset="0"/>
                          <a:cs typeface="Times New Roman" pitchFamily="18" charset="0"/>
                          <a:sym typeface="Times New Roman" pitchFamily="18" charset="0"/>
                        </a:defRPr>
                      </a:pPr>
                      <a:r>
                        <a:rPr dirty="0"/>
                        <a:t>1.To find out the focal length of convex mirror and lens.</a:t>
                      </a:r>
                    </a:p>
                    <a:p>
                      <a:pPr marL="0" indent="109855" algn="l">
                        <a:lnSpc>
                          <a:spcPct val="100000"/>
                        </a:lnSpc>
                        <a:defRPr sz="1400">
                          <a:latin typeface="Times New Roman" pitchFamily="18" charset="0"/>
                          <a:ea typeface="Times New Roman" pitchFamily="18" charset="0"/>
                          <a:cs typeface="Times New Roman" pitchFamily="18" charset="0"/>
                          <a:sym typeface="Times New Roman" pitchFamily="18" charset="0"/>
                        </a:defRPr>
                      </a:pPr>
                      <a:r>
                        <a:rPr dirty="0"/>
                        <a:t>2. To study the refraction through glass slab. </a:t>
                      </a:r>
                    </a:p>
                    <a:p>
                      <a:pPr marL="0" indent="109855" algn="l">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altLang="en-IN" dirty="0"/>
                        <a:t>3. Tracing the path of the rays of light through a glass prism.</a:t>
                      </a:r>
                      <a:endParaRPr lang="zh-CN" altLang="en-US" dirty="0"/>
                    </a:p>
                  </a:txBody>
                  <a:tcPr marL="0" marR="0" marT="0" marB="0" anchor="ctr" horzOverflow="overflow">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1"/>
                  </a:ext>
                </a:extLst>
              </a:tr>
              <a:tr h="624115">
                <a:tc>
                  <a:txBody>
                    <a:bodyPr/>
                    <a:lstStyle/>
                    <a:p>
                      <a:pPr algn="ctr">
                        <a:lnSpc>
                          <a:spcPct val="100000"/>
                        </a:lnSpc>
                        <a:defRPr sz="1800"/>
                      </a:pPr>
                      <a:r>
                        <a:rPr sz="1400" b="1" dirty="0">
                          <a:latin typeface="Times New Roman" pitchFamily="18" charset="0"/>
                          <a:ea typeface="Times New Roman" pitchFamily="18" charset="0"/>
                          <a:cs typeface="Times New Roman" pitchFamily="18" charset="0"/>
                          <a:sym typeface="Times New Roman" pitchFamily="18" charset="0"/>
                        </a:rPr>
                        <a:t>APRIL</a:t>
                      </a: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indent="109855" algn="l">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altLang="en-IN" dirty="0"/>
                        <a:t>4. To prepare a mount of leaf peel to show stomata.</a:t>
                      </a:r>
                      <a:endParaRPr lang="zh-CN" altLang="en-US" dirty="0"/>
                    </a:p>
                    <a:p>
                      <a:pPr marL="0" indent="109855" algn="l">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dirty="0"/>
                        <a:t>5</a:t>
                      </a:r>
                      <a:r>
                        <a:rPr dirty="0"/>
                        <a:t>.To perform and observe various chemical reaction</a:t>
                      </a:r>
                      <a:r>
                        <a:rPr lang="en-US" altLang="en-IN" dirty="0"/>
                        <a:t>.</a:t>
                      </a:r>
                      <a:endParaRPr lang="zh-CN" altLang="en-US" dirty="0"/>
                    </a:p>
                  </a:txBody>
                  <a:tcPr marL="0" marR="0" marT="0" marB="0" anchor="ctr" horzOverflow="overflow">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a:solidFill>
                        <a:srgbClr val="000000"/>
                      </a:solidFill>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2"/>
                  </a:ext>
                </a:extLst>
              </a:tr>
              <a:tr h="936171">
                <a:tc>
                  <a:txBody>
                    <a:bodyPr/>
                    <a:lstStyle/>
                    <a:p>
                      <a:pPr algn="ctr">
                        <a:lnSpc>
                          <a:spcPct val="115000"/>
                        </a:lnSpc>
                        <a:defRPr sz="1800"/>
                      </a:pPr>
                      <a:r>
                        <a:rPr sz="1400" b="1" dirty="0">
                          <a:latin typeface="Times New Roman" pitchFamily="18" charset="0"/>
                          <a:ea typeface="Times New Roman" pitchFamily="18" charset="0"/>
                          <a:cs typeface="Times New Roman" pitchFamily="18" charset="0"/>
                          <a:sym typeface="Times New Roman" pitchFamily="18" charset="0"/>
                        </a:rPr>
                        <a:t>MAY</a:t>
                      </a: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indent="109855" algn="l">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altLang="en-IN" b="0" dirty="0"/>
                        <a:t>6.</a:t>
                      </a:r>
                      <a:r>
                        <a:rPr lang="en-US" altLang="en-IN" b="0" baseline="0" dirty="0"/>
                        <a:t> </a:t>
                      </a:r>
                      <a:r>
                        <a:rPr lang="en-US" altLang="en-IN" b="0" dirty="0"/>
                        <a:t>To find pH of various samples by using pH paper.</a:t>
                      </a:r>
                      <a:r>
                        <a:rPr b="0" dirty="0"/>
                        <a:t> </a:t>
                      </a:r>
                    </a:p>
                    <a:p>
                      <a:pPr marL="0" indent="109855" algn="l">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dirty="0"/>
                        <a:t>7</a:t>
                      </a:r>
                      <a:r>
                        <a:rPr dirty="0"/>
                        <a:t>. </a:t>
                      </a:r>
                      <a:r>
                        <a:rPr lang="en-US" altLang="en-IN" dirty="0"/>
                        <a:t>To study the properties of NaOH &amp; HCl.</a:t>
                      </a:r>
                      <a:endParaRPr lang="zh-CN" altLang="en-US" dirty="0"/>
                    </a:p>
                    <a:p>
                      <a:pPr marL="0" indent="109855" algn="l">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dirty="0"/>
                        <a:t>8</a:t>
                      </a:r>
                      <a:r>
                        <a:rPr dirty="0"/>
                        <a:t>. To verify the O</a:t>
                      </a:r>
                      <a:r>
                        <a:rPr lang="en-US" dirty="0"/>
                        <a:t>hm’</a:t>
                      </a:r>
                      <a:r>
                        <a:rPr dirty="0"/>
                        <a:t>s L</a:t>
                      </a:r>
                      <a:r>
                        <a:rPr lang="en-US" dirty="0"/>
                        <a:t>aw</a:t>
                      </a:r>
                      <a:r>
                        <a:rPr dirty="0"/>
                        <a:t>.</a:t>
                      </a:r>
                    </a:p>
                  </a:txBody>
                  <a:tcPr marL="0" marR="0" marT="0" marB="0" anchor="ctr" horzOverflow="overflow">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a:solidFill>
                        <a:srgbClr val="000000"/>
                      </a:solidFill>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3"/>
                  </a:ext>
                </a:extLst>
              </a:tr>
              <a:tr h="624115">
                <a:tc>
                  <a:txBody>
                    <a:bodyPr/>
                    <a:lstStyle/>
                    <a:p>
                      <a:pPr algn="ctr">
                        <a:lnSpc>
                          <a:spcPct val="115000"/>
                        </a:lnSpc>
                        <a:defRPr sz="1800"/>
                      </a:pPr>
                      <a:r>
                        <a:rPr sz="1400" b="1" dirty="0">
                          <a:latin typeface="Times New Roman" pitchFamily="18" charset="0"/>
                          <a:ea typeface="Times New Roman" pitchFamily="18" charset="0"/>
                          <a:cs typeface="Times New Roman" pitchFamily="18" charset="0"/>
                          <a:sym typeface="Times New Roman" pitchFamily="18" charset="0"/>
                        </a:rPr>
                        <a:t>JULY</a:t>
                      </a: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109855" indent="0" algn="l">
                        <a:lnSpc>
                          <a:spcPct val="100000"/>
                        </a:lnSpc>
                        <a:defRPr sz="1800"/>
                      </a:pPr>
                      <a:r>
                        <a:rPr lang="en-US" sz="1400" dirty="0">
                          <a:latin typeface="Times New Roman" pitchFamily="18" charset="0"/>
                          <a:ea typeface="Times New Roman" pitchFamily="18" charset="0"/>
                          <a:cs typeface="Times New Roman" pitchFamily="18" charset="0"/>
                          <a:sym typeface="Times New Roman" pitchFamily="18" charset="0"/>
                        </a:rPr>
                        <a:t>9</a:t>
                      </a:r>
                      <a:r>
                        <a:rPr sz="1400" dirty="0">
                          <a:latin typeface="Times New Roman" pitchFamily="18" charset="0"/>
                          <a:ea typeface="Times New Roman" pitchFamily="18" charset="0"/>
                          <a:cs typeface="Times New Roman" pitchFamily="18" charset="0"/>
                          <a:sym typeface="Times New Roman" pitchFamily="18" charset="0"/>
                        </a:rPr>
                        <a:t>.To observe the action of Zn , Fe , Cu and Al on various salt</a:t>
                      </a:r>
                      <a:r>
                        <a:rPr lang="en-US" sz="1400" baseline="0" dirty="0">
                          <a:latin typeface="Times New Roman" pitchFamily="18" charset="0"/>
                          <a:ea typeface="Times New Roman" pitchFamily="18" charset="0"/>
                          <a:cs typeface="Times New Roman" pitchFamily="18" charset="0"/>
                          <a:sym typeface="Times New Roman" pitchFamily="18" charset="0"/>
                        </a:rPr>
                        <a:t>       </a:t>
                      </a:r>
                      <a:r>
                        <a:rPr sz="1400" dirty="0">
                          <a:latin typeface="Times New Roman" pitchFamily="18" charset="0"/>
                          <a:ea typeface="Times New Roman" pitchFamily="18" charset="0"/>
                          <a:cs typeface="Times New Roman" pitchFamily="18" charset="0"/>
                          <a:sym typeface="Times New Roman" pitchFamily="18" charset="0"/>
                        </a:rPr>
                        <a:t>solutions and to arrange them in the reactivity series.</a:t>
                      </a:r>
                    </a:p>
                  </a:txBody>
                  <a:tcPr marL="0" marR="0" marT="0" marB="0" anchor="ctr" horzOverflow="overflow">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a:solidFill>
                        <a:srgbClr val="000000"/>
                      </a:solidFill>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991365942"/>
                  </a:ext>
                </a:extLst>
              </a:tr>
              <a:tr h="460353">
                <a:tc>
                  <a:txBody>
                    <a:bodyPr/>
                    <a:lstStyle/>
                    <a:p>
                      <a:pPr algn="ctr">
                        <a:lnSpc>
                          <a:spcPct val="115000"/>
                        </a:lnSpc>
                        <a:defRPr sz="1800"/>
                      </a:pPr>
                      <a:r>
                        <a:rPr sz="1400" b="1" dirty="0">
                          <a:latin typeface="Times New Roman" pitchFamily="18" charset="0"/>
                          <a:ea typeface="Times New Roman" pitchFamily="18" charset="0"/>
                          <a:cs typeface="Times New Roman" pitchFamily="18" charset="0"/>
                          <a:sym typeface="Times New Roman" pitchFamily="18" charset="0"/>
                        </a:rPr>
                        <a:t>AUGUST</a:t>
                      </a: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165100" indent="-49213" algn="l">
                        <a:lnSpc>
                          <a:spcPct val="100000"/>
                        </a:lnSpc>
                        <a:buNone/>
                        <a:defRPr sz="1400">
                          <a:latin typeface="Times New Roman" pitchFamily="18" charset="0"/>
                          <a:ea typeface="Times New Roman" pitchFamily="18" charset="0"/>
                          <a:cs typeface="Times New Roman" pitchFamily="18" charset="0"/>
                          <a:sym typeface="Times New Roman" pitchFamily="18" charset="0"/>
                        </a:defRPr>
                      </a:pPr>
                      <a:r>
                        <a:rPr lang="en-US" altLang="en-IN" sz="1400" dirty="0">
                          <a:latin typeface="Times New Roman" pitchFamily="18" charset="0"/>
                          <a:ea typeface="Times New Roman" pitchFamily="18" charset="0"/>
                          <a:cs typeface="Times New Roman" pitchFamily="18" charset="0"/>
                          <a:sym typeface="Times New Roman" pitchFamily="18" charset="0"/>
                        </a:rPr>
                        <a:t>10.To study the properties of acetic acid</a:t>
                      </a:r>
                      <a:r>
                        <a:rPr lang="en-US" altLang="en-IN" dirty="0"/>
                        <a:t>.</a:t>
                      </a:r>
                      <a:endParaRPr lang="zh-CN" altLang="en-US" dirty="0"/>
                    </a:p>
                  </a:txBody>
                  <a:tcPr marL="0" marR="0" marT="0" marB="0" anchor="ctr" horzOverflow="overflow">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a:solidFill>
                        <a:srgbClr val="000000"/>
                      </a:solidFill>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558314138"/>
                  </a:ext>
                </a:extLst>
              </a:tr>
              <a:tr h="624115">
                <a:tc>
                  <a:txBody>
                    <a:bodyPr/>
                    <a:lstStyle/>
                    <a:p>
                      <a:pPr algn="ctr">
                        <a:lnSpc>
                          <a:spcPct val="115000"/>
                        </a:lnSpc>
                        <a:defRPr sz="1800"/>
                      </a:pPr>
                      <a:r>
                        <a:rPr sz="1400" b="1" dirty="0">
                          <a:latin typeface="Times New Roman" pitchFamily="18" charset="0"/>
                          <a:ea typeface="Times New Roman" pitchFamily="18" charset="0"/>
                          <a:cs typeface="Times New Roman" pitchFamily="18" charset="0"/>
                          <a:sym typeface="Times New Roman" pitchFamily="18" charset="0"/>
                        </a:rPr>
                        <a:t>OCTOBER</a:t>
                      </a: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109855" indent="0" algn="l">
                        <a:lnSpc>
                          <a:spcPct val="100000"/>
                        </a:lnSpc>
                        <a:buSzPct val="100000"/>
                        <a:buNone/>
                        <a:defRPr sz="1400">
                          <a:latin typeface="Times New Roman" pitchFamily="18" charset="0"/>
                          <a:ea typeface="Times New Roman" pitchFamily="18" charset="0"/>
                          <a:cs typeface="Times New Roman" pitchFamily="18" charset="0"/>
                          <a:sym typeface="Times New Roman" pitchFamily="18" charset="0"/>
                        </a:defRPr>
                      </a:pPr>
                      <a:r>
                        <a:rPr lang="en-US" dirty="0"/>
                        <a:t>11. </a:t>
                      </a:r>
                      <a:r>
                        <a:rPr dirty="0"/>
                        <a:t>To study Binary Fission in amoeba and Budding in yeast.</a:t>
                      </a:r>
                      <a:endParaRPr lang="en-US" dirty="0"/>
                    </a:p>
                    <a:p>
                      <a:pPr marL="109855" indent="0" algn="l">
                        <a:lnSpc>
                          <a:spcPct val="100000"/>
                        </a:lnSpc>
                        <a:buSzPct val="100000"/>
                        <a:buNone/>
                        <a:defRPr sz="1400">
                          <a:latin typeface="Times New Roman" pitchFamily="18" charset="0"/>
                          <a:ea typeface="Times New Roman" pitchFamily="18" charset="0"/>
                          <a:cs typeface="Times New Roman" pitchFamily="18" charset="0"/>
                          <a:sym typeface="Times New Roman" pitchFamily="18" charset="0"/>
                        </a:defRPr>
                      </a:pPr>
                      <a:r>
                        <a:rPr lang="en-US" dirty="0"/>
                        <a:t>12.</a:t>
                      </a:r>
                      <a:r>
                        <a:rPr lang="en-US" baseline="0" dirty="0"/>
                        <a:t> </a:t>
                      </a:r>
                      <a:r>
                        <a:rPr dirty="0"/>
                        <a:t>To identify the various parts of embryo of a dicot seed</a:t>
                      </a:r>
                      <a:r>
                        <a:rPr lang="en-US" dirty="0"/>
                        <a:t>.</a:t>
                      </a:r>
                      <a:endParaRPr dirty="0"/>
                    </a:p>
                  </a:txBody>
                  <a:tcPr marL="0" marR="0" marT="0" marB="0" anchor="ctr" horzOverflow="overflow">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a:solidFill>
                        <a:srgbClr val="000000"/>
                      </a:solidFill>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536044447"/>
                  </a:ext>
                </a:extLst>
              </a:tr>
            </a:tbl>
          </a:graphicData>
        </a:graphic>
      </p:graphicFrame>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7" name="Rectangle 2"/>
          <p:cNvSpPr/>
          <p:nvPr/>
        </p:nvSpPr>
        <p:spPr>
          <a:xfrm>
            <a:off x="270583" y="298297"/>
            <a:ext cx="6310328" cy="9275196"/>
          </a:xfrm>
          <a:prstGeom prst="rect">
            <a:avLst/>
          </a:prstGeom>
          <a:ln w="76200">
            <a:solidFill>
              <a:srgbClr val="32538F"/>
            </a:solidFill>
            <a:miter/>
          </a:ln>
        </p:spPr>
        <p:txBody>
          <a:bodyPr lIns="45718" tIns="45718" rIns="45718" bIns="45718" anchor="ctr"/>
          <a:lstStyle/>
          <a:p>
            <a:pPr algn="ctr">
              <a:defRPr>
                <a:solidFill>
                  <a:srgbClr val="FFFFFF"/>
                </a:solidFill>
              </a:defRPr>
            </a:pPr>
            <a:endParaRPr/>
          </a:p>
        </p:txBody>
      </p:sp>
      <p:sp>
        <p:nvSpPr>
          <p:cNvPr id="1048648" name="TextBox 6"/>
          <p:cNvSpPr txBox="1"/>
          <p:nvPr/>
        </p:nvSpPr>
        <p:spPr>
          <a:xfrm>
            <a:off x="3370805" y="9545780"/>
            <a:ext cx="326367" cy="369328"/>
          </a:xfrm>
          <a:prstGeom prst="rect">
            <a:avLst/>
          </a:prstGeom>
          <a:ln w="12700">
            <a:miter lim="400000"/>
          </a:ln>
        </p:spPr>
        <p:txBody>
          <a:bodyPr wrap="none" lIns="45718" tIns="45718" rIns="45718" bIns="45718">
            <a:spAutoFit/>
          </a:bodyPr>
          <a:lstStyle/>
          <a:p>
            <a:r>
              <a:rPr lang="en-US" dirty="0"/>
              <a:t>19</a:t>
            </a:r>
            <a:endParaRPr dirty="0"/>
          </a:p>
        </p:txBody>
      </p:sp>
      <p:graphicFrame>
        <p:nvGraphicFramePr>
          <p:cNvPr id="4194322" name="Table 7"/>
          <p:cNvGraphicFramePr/>
          <p:nvPr>
            <p:extLst>
              <p:ext uri="{D42A27DB-BD31-4B8C-83A1-F6EECF244321}">
                <p14:modId xmlns:p14="http://schemas.microsoft.com/office/powerpoint/2010/main" val="994776391"/>
              </p:ext>
            </p:extLst>
          </p:nvPr>
        </p:nvGraphicFramePr>
        <p:xfrm>
          <a:off x="447931" y="530607"/>
          <a:ext cx="5955632" cy="8673557"/>
        </p:xfrm>
        <a:graphic>
          <a:graphicData uri="http://schemas.openxmlformats.org/drawingml/2006/table">
            <a:tbl>
              <a:tblPr/>
              <a:tblGrid>
                <a:gridCol w="1108154">
                  <a:extLst>
                    <a:ext uri="{9D8B030D-6E8A-4147-A177-3AD203B41FA5}">
                      <a16:colId xmlns:a16="http://schemas.microsoft.com/office/drawing/2014/main" val="20000"/>
                    </a:ext>
                  </a:extLst>
                </a:gridCol>
                <a:gridCol w="4847478">
                  <a:extLst>
                    <a:ext uri="{9D8B030D-6E8A-4147-A177-3AD203B41FA5}">
                      <a16:colId xmlns:a16="http://schemas.microsoft.com/office/drawing/2014/main" val="20001"/>
                    </a:ext>
                  </a:extLst>
                </a:gridCol>
              </a:tblGrid>
              <a:tr h="559855">
                <a:tc>
                  <a:txBody>
                    <a:bodyPr/>
                    <a:lstStyle/>
                    <a:p>
                      <a:pPr algn="ctr" defTabSz="685800">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dirty="0"/>
                        <a:t>MONTH/</a:t>
                      </a:r>
                    </a:p>
                    <a:p>
                      <a:pPr algn="ctr" defTabSz="685800">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dirty="0"/>
                        <a:t>SUBJECT</a:t>
                      </a:r>
                    </a:p>
                  </a:txBody>
                  <a:tcPr marL="0" marR="0" marT="0" marB="0" anchor="ctr" horzOverflow="overflow">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ctr" defTabSz="685800">
                        <a:defRPr sz="1400" b="1">
                          <a:latin typeface="Times New Roman" pitchFamily="18" charset="0"/>
                          <a:ea typeface="Times New Roman" pitchFamily="18" charset="0"/>
                          <a:cs typeface="Times New Roman" pitchFamily="18" charset="0"/>
                          <a:sym typeface="Times New Roman" pitchFamily="18" charset="0"/>
                        </a:defRPr>
                      </a:pPr>
                      <a:r>
                        <a:rPr lang="en-US" dirty="0"/>
                        <a:t>SOCIAL SCIENCE</a:t>
                      </a:r>
                      <a:r>
                        <a:rPr dirty="0"/>
                        <a:t> </a:t>
                      </a:r>
                    </a:p>
                    <a:p>
                      <a:pPr algn="ctr" defTabSz="685800">
                        <a:defRPr sz="1400" b="1">
                          <a:latin typeface="Times New Roman" pitchFamily="18" charset="0"/>
                          <a:ea typeface="Times New Roman" pitchFamily="18" charset="0"/>
                          <a:cs typeface="Times New Roman" pitchFamily="18" charset="0"/>
                          <a:sym typeface="Times New Roman" pitchFamily="18" charset="0"/>
                        </a:defRPr>
                      </a:pPr>
                      <a:r>
                        <a:rPr dirty="0"/>
                        <a:t>Subject Code- </a:t>
                      </a:r>
                      <a:r>
                        <a:rPr lang="en-US" dirty="0"/>
                        <a:t>087</a:t>
                      </a:r>
                      <a:endParaRPr dirty="0"/>
                    </a:p>
                  </a:txBody>
                  <a:tcPr marL="0" marR="0" marT="0" marB="0" anchor="ctr" horzOverflow="overflow">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0"/>
                  </a:ext>
                </a:extLst>
              </a:tr>
              <a:tr h="4056851">
                <a:tc>
                  <a:txBody>
                    <a:bodyPr/>
                    <a:lstStyle/>
                    <a:p>
                      <a:pPr algn="ctr" defTabSz="685800">
                        <a:lnSpc>
                          <a:spcPct val="115000"/>
                        </a:lnSpc>
                        <a:defRPr sz="1800"/>
                      </a:pPr>
                      <a:r>
                        <a:rPr lang="en-US" sz="1400" b="1" dirty="0">
                          <a:latin typeface="Times New Roman" pitchFamily="18" charset="0"/>
                          <a:ea typeface="Times New Roman" pitchFamily="18" charset="0"/>
                          <a:cs typeface="Times New Roman" pitchFamily="18" charset="0"/>
                          <a:sym typeface="Times New Roman" pitchFamily="18" charset="0"/>
                        </a:rPr>
                        <a:t>MARCH</a:t>
                      </a:r>
                      <a:endParaRPr sz="1400" b="1" dirty="0">
                        <a:latin typeface="Times New Roman" pitchFamily="18" charset="0"/>
                        <a:ea typeface="Times New Roman" pitchFamily="18" charset="0"/>
                        <a:cs typeface="Times New Roman" pitchFamily="18" charset="0"/>
                        <a:sym typeface="Times New Roman" pitchFamily="18" charset="0"/>
                      </a:endParaRPr>
                    </a:p>
                  </a:txBody>
                  <a:tcPr marL="0" marR="0" marT="0" marB="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accent1">
                        <a:lumMod val="60000"/>
                        <a:lumOff val="40000"/>
                      </a:schemeClr>
                    </a:solidFill>
                  </a:tcPr>
                </a:tc>
                <a:tc>
                  <a:txBody>
                    <a:bodyPr/>
                    <a:lstStyle/>
                    <a:p>
                      <a:pPr marL="109855" indent="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dirty="0"/>
                        <a:t> Geography :Ch-1 </a:t>
                      </a:r>
                      <a:r>
                        <a:rPr lang="en-US" sz="1400" b="0" dirty="0"/>
                        <a:t>Resources and Development</a:t>
                      </a:r>
                    </a:p>
                    <a:p>
                      <a:pPr marL="109855" indent="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dirty="0"/>
                        <a:t> Civics: Ch-1 </a:t>
                      </a:r>
                      <a:r>
                        <a:rPr lang="en-US" sz="1400" b="0" dirty="0"/>
                        <a:t>Power Sharing</a:t>
                      </a:r>
                    </a:p>
                    <a:p>
                      <a:pPr marL="109855" indent="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dirty="0"/>
                        <a:t> Economics: Ch-1 </a:t>
                      </a:r>
                      <a:r>
                        <a:rPr lang="en-US" sz="1400" b="0" dirty="0"/>
                        <a:t>Development</a:t>
                      </a:r>
                    </a:p>
                    <a:p>
                      <a:pPr marL="0" indent="16510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1" u="none" dirty="0"/>
                        <a:t>SEA/ELA </a:t>
                      </a:r>
                      <a:r>
                        <a:rPr lang="en-US" sz="1400" b="1" dirty="0"/>
                        <a:t> :</a:t>
                      </a:r>
                      <a:r>
                        <a:rPr lang="en-US" sz="1400" b="1" baseline="0" dirty="0"/>
                        <a:t> </a:t>
                      </a:r>
                      <a:r>
                        <a:rPr lang="en-US" sz="1400" b="1" dirty="0">
                          <a:effectLst/>
                          <a:latin typeface="Times New Roman" pitchFamily="18" charset="0"/>
                        </a:rPr>
                        <a:t>My Growth Graph</a:t>
                      </a:r>
                      <a:endParaRPr lang="en-US" sz="1400" b="1" dirty="0">
                        <a:effectLst/>
                        <a:latin typeface="Arial" charset="0"/>
                      </a:endParaRPr>
                    </a:p>
                    <a:p>
                      <a:pPr marL="0" indent="16510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0" dirty="0">
                          <a:effectLst/>
                          <a:latin typeface="Times New Roman" pitchFamily="18" charset="0"/>
                          <a:ea typeface="Arial" charset="0"/>
                        </a:rPr>
                        <a:t>Students will collect real-life data of their own development </a:t>
                      </a:r>
                    </a:p>
                    <a:p>
                      <a:pPr marL="0" indent="16510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0" dirty="0">
                          <a:effectLst/>
                          <a:latin typeface="Times New Roman" pitchFamily="18" charset="0"/>
                          <a:ea typeface="Arial" charset="0"/>
                        </a:rPr>
                        <a:t>based on four indicators – Health (BMI), Study Hours, Family</a:t>
                      </a:r>
                    </a:p>
                    <a:p>
                      <a:pPr marL="0" indent="16510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0" dirty="0">
                          <a:effectLst/>
                          <a:latin typeface="Times New Roman" pitchFamily="18" charset="0"/>
                          <a:ea typeface="Arial" charset="0"/>
                        </a:rPr>
                        <a:t>Income Pattern and Digital Access.</a:t>
                      </a:r>
                      <a:r>
                        <a:rPr lang="en-US" sz="1400" b="0" baseline="0" dirty="0">
                          <a:effectLst/>
                          <a:latin typeface="Arial" charset="0"/>
                          <a:ea typeface="Arial" charset="0"/>
                        </a:rPr>
                        <a:t> </a:t>
                      </a:r>
                      <a:r>
                        <a:rPr lang="en-US" sz="1400" b="0" dirty="0">
                          <a:effectLst/>
                          <a:latin typeface="Times New Roman" pitchFamily="18" charset="0"/>
                          <a:ea typeface="Arial" charset="0"/>
                        </a:rPr>
                        <a:t>They will calculate their</a:t>
                      </a:r>
                    </a:p>
                    <a:p>
                      <a:pPr marL="0" indent="16510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0" dirty="0">
                          <a:effectLst/>
                          <a:latin typeface="Times New Roman" pitchFamily="18" charset="0"/>
                          <a:ea typeface="Arial" charset="0"/>
                        </a:rPr>
                        <a:t>Personal Development Index (PDI), prepare a bar graph, compare</a:t>
                      </a:r>
                    </a:p>
                    <a:p>
                      <a:pPr marL="0" indent="16510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0" dirty="0">
                          <a:effectLst/>
                          <a:latin typeface="Times New Roman" pitchFamily="18" charset="0"/>
                          <a:ea typeface="Arial" charset="0"/>
                        </a:rPr>
                        <a:t>it with India’s HDI, and identify development gaps.</a:t>
                      </a:r>
                    </a:p>
                    <a:p>
                      <a:pPr marL="0" indent="16510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1" dirty="0"/>
                        <a:t>AIL : </a:t>
                      </a:r>
                      <a:r>
                        <a:rPr lang="en-US" sz="1400" b="1" i="0" u="none" strike="noStrike" cap="none" spc="0" baseline="0" dirty="0">
                          <a:solidFill>
                            <a:schemeClr val="tx1"/>
                          </a:solidFill>
                          <a:effectLst/>
                          <a:latin typeface="Times New Roman" pitchFamily="18" charset="0"/>
                          <a:ea typeface="+mn-ea"/>
                          <a:cs typeface="Times New Roman" pitchFamily="18" charset="0"/>
                          <a:sym typeface="Calibri"/>
                        </a:rPr>
                        <a:t>Soil Smart – Our Life Line</a:t>
                      </a:r>
                    </a:p>
                    <a:p>
                      <a:pPr algn="l">
                        <a:lnSpc>
                          <a:spcPct val="100000"/>
                        </a:lnSpc>
                      </a:pPr>
                      <a:r>
                        <a:rPr lang="en-US" sz="1400" b="0" i="0" u="none" strike="noStrike" cap="none" spc="0" baseline="0" dirty="0">
                          <a:solidFill>
                            <a:schemeClr val="tx1"/>
                          </a:solidFill>
                          <a:effectLst/>
                          <a:latin typeface="Times New Roman" pitchFamily="18" charset="0"/>
                          <a:ea typeface="+mn-ea"/>
                          <a:cs typeface="Times New Roman" pitchFamily="18" charset="0"/>
                          <a:sym typeface="Calibri"/>
                        </a:rPr>
                        <a:t>    Students will analyze the importance of soil, identify major soil     </a:t>
                      </a:r>
                    </a:p>
                    <a:p>
                      <a:pPr algn="l">
                        <a:lnSpc>
                          <a:spcPct val="100000"/>
                        </a:lnSpc>
                      </a:pPr>
                      <a:r>
                        <a:rPr lang="en-US" sz="1400" b="0" i="0" u="none" strike="noStrike" cap="none" spc="0" baseline="0" dirty="0">
                          <a:solidFill>
                            <a:schemeClr val="tx1"/>
                          </a:solidFill>
                          <a:effectLst/>
                          <a:latin typeface="Times New Roman" pitchFamily="18" charset="0"/>
                          <a:ea typeface="+mn-ea"/>
                          <a:cs typeface="Times New Roman" pitchFamily="18" charset="0"/>
                          <a:sym typeface="Calibri"/>
                        </a:rPr>
                        <a:t>    types of India, understand causes of soil degradation, and suggest </a:t>
                      </a:r>
                    </a:p>
                    <a:p>
                      <a:pPr algn="l">
                        <a:lnSpc>
                          <a:spcPct val="100000"/>
                        </a:lnSpc>
                      </a:pPr>
                      <a:r>
                        <a:rPr lang="en-US" sz="1400" b="0" i="0" u="none" strike="noStrike" cap="none" spc="0" baseline="0" dirty="0">
                          <a:solidFill>
                            <a:schemeClr val="tx1"/>
                          </a:solidFill>
                          <a:effectLst/>
                          <a:latin typeface="Times New Roman" pitchFamily="18" charset="0"/>
                          <a:ea typeface="+mn-ea"/>
                          <a:cs typeface="Times New Roman" pitchFamily="18" charset="0"/>
                          <a:sym typeface="Calibri"/>
                        </a:rPr>
                        <a:t>    conservation measures through a poster and slogan.</a:t>
                      </a:r>
                      <a:endParaRPr lang="en-US" sz="1400" b="0" dirty="0">
                        <a:effectLst/>
                        <a:latin typeface="Arial" charset="0"/>
                        <a:ea typeface="Arial" charset="0"/>
                      </a:endParaRPr>
                    </a:p>
                    <a:p>
                      <a:pPr marL="0" indent="16510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1" dirty="0"/>
                        <a:t>Skills Developed: </a:t>
                      </a:r>
                      <a:r>
                        <a:rPr lang="en-US" sz="1400" b="0" dirty="0"/>
                        <a:t>Analytical Skills, Decision Making</a:t>
                      </a:r>
                    </a:p>
                    <a:p>
                      <a:pPr algn="l" defTabSz="685800">
                        <a:lnSpc>
                          <a:spcPct val="100000"/>
                        </a:lnSpc>
                        <a:defRPr sz="1800"/>
                      </a:pPr>
                      <a:r>
                        <a:rPr lang="en-US" sz="1400" b="1" dirty="0">
                          <a:latin typeface="Times New Roman" pitchFamily="18" charset="0"/>
                          <a:ea typeface="Times New Roman" pitchFamily="18" charset="0"/>
                          <a:cs typeface="Times New Roman" pitchFamily="18" charset="0"/>
                          <a:sym typeface="Times New Roman" pitchFamily="18" charset="0"/>
                        </a:rPr>
                        <a:t>    SPS SLOT: </a:t>
                      </a:r>
                      <a:r>
                        <a:rPr lang="en-US" sz="1400" b="0" dirty="0">
                          <a:latin typeface="Times New Roman" pitchFamily="18" charset="0"/>
                          <a:ea typeface="Times New Roman" pitchFamily="18" charset="0"/>
                          <a:cs typeface="Times New Roman" pitchFamily="18" charset="0"/>
                          <a:sym typeface="Times New Roman" pitchFamily="18" charset="0"/>
                        </a:rPr>
                        <a:t>To</a:t>
                      </a:r>
                      <a:r>
                        <a:rPr lang="en-US" sz="1400" b="1" baseline="0" dirty="0">
                          <a:latin typeface="Times New Roman" pitchFamily="18" charset="0"/>
                          <a:ea typeface="Times New Roman" pitchFamily="18" charset="0"/>
                          <a:cs typeface="Times New Roman" pitchFamily="18" charset="0"/>
                          <a:sym typeface="Times New Roman" pitchFamily="18" charset="0"/>
                        </a:rPr>
                        <a:t> </a:t>
                      </a:r>
                      <a:r>
                        <a:rPr lang="en-US" sz="1400" b="0" dirty="0">
                          <a:latin typeface="Times New Roman" pitchFamily="18" charset="0"/>
                          <a:ea typeface="Times New Roman" pitchFamily="18" charset="0"/>
                          <a:cs typeface="Times New Roman" pitchFamily="18" charset="0"/>
                          <a:sym typeface="Times New Roman" pitchFamily="18" charset="0"/>
                        </a:rPr>
                        <a:t>identify and mark the major Soil types found</a:t>
                      </a:r>
                      <a:r>
                        <a:rPr lang="en-US" sz="1400" b="0" baseline="0" dirty="0">
                          <a:latin typeface="Times New Roman" pitchFamily="18" charset="0"/>
                          <a:ea typeface="Times New Roman" pitchFamily="18" charset="0"/>
                          <a:cs typeface="Times New Roman" pitchFamily="18" charset="0"/>
                          <a:sym typeface="Times New Roman" pitchFamily="18" charset="0"/>
                        </a:rPr>
                        <a:t> in </a:t>
                      </a:r>
                    </a:p>
                    <a:p>
                      <a:pPr algn="l" defTabSz="685800">
                        <a:lnSpc>
                          <a:spcPct val="100000"/>
                        </a:lnSpc>
                        <a:defRPr sz="1800"/>
                      </a:pPr>
                      <a:r>
                        <a:rPr lang="en-US" sz="1400" b="0" baseline="0" dirty="0">
                          <a:latin typeface="Times New Roman" pitchFamily="18" charset="0"/>
                          <a:ea typeface="Times New Roman" pitchFamily="18" charset="0"/>
                          <a:cs typeface="Times New Roman" pitchFamily="18" charset="0"/>
                          <a:sym typeface="Times New Roman" pitchFamily="18" charset="0"/>
                        </a:rPr>
                        <a:t>    different</a:t>
                      </a:r>
                      <a:r>
                        <a:rPr lang="en-US" sz="1400" b="0" dirty="0">
                          <a:latin typeface="Times New Roman" pitchFamily="18" charset="0"/>
                          <a:ea typeface="Times New Roman" pitchFamily="18" charset="0"/>
                          <a:cs typeface="Times New Roman" pitchFamily="18" charset="0"/>
                          <a:sym typeface="Times New Roman" pitchFamily="18" charset="0"/>
                        </a:rPr>
                        <a:t> regions of India.</a:t>
                      </a:r>
                    </a:p>
                  </a:txBody>
                  <a:tcPr marL="0" marR="0" marT="0" marB="0" horzOverflow="overflow">
                    <a:lnL w="12700">
                      <a:solidFill>
                        <a:srgbClr val="000000"/>
                      </a:solidFill>
                    </a:lnL>
                    <a:lnR w="12700">
                      <a:solidFill>
                        <a:srgbClr val="000000"/>
                      </a:solidFill>
                    </a:lnR>
                    <a:lnT w="12700">
                      <a:solidFill>
                        <a:srgbClr val="000000"/>
                      </a:solidFill>
                    </a:lnT>
                    <a:lnB w="12700">
                      <a:solidFill>
                        <a:srgbClr val="000000"/>
                      </a:solidFill>
                    </a:lnB>
                    <a:solidFill>
                      <a:schemeClr val="accent1">
                        <a:lumMod val="20000"/>
                        <a:lumOff val="80000"/>
                      </a:schemeClr>
                    </a:solidFill>
                  </a:tcPr>
                </a:tc>
                <a:extLst>
                  <a:ext uri="{0D108BD9-81ED-4DB2-BD59-A6C34878D82A}">
                    <a16:rowId xmlns:a16="http://schemas.microsoft.com/office/drawing/2014/main" val="10001"/>
                  </a:ext>
                </a:extLst>
              </a:tr>
              <a:tr h="4056851">
                <a:tc>
                  <a:txBody>
                    <a:bodyPr/>
                    <a:lstStyle/>
                    <a:p>
                      <a:pPr algn="ctr" defTabSz="685800">
                        <a:lnSpc>
                          <a:spcPct val="115000"/>
                        </a:lnSpc>
                        <a:defRPr sz="1800"/>
                      </a:pPr>
                      <a:r>
                        <a:rPr lang="en-US" sz="1400" b="1" dirty="0">
                          <a:latin typeface="Times New Roman" pitchFamily="18" charset="0"/>
                          <a:ea typeface="Times New Roman" pitchFamily="18" charset="0"/>
                          <a:cs typeface="Times New Roman" pitchFamily="18" charset="0"/>
                          <a:sym typeface="Times New Roman" pitchFamily="18" charset="0"/>
                        </a:rPr>
                        <a:t>APRIL</a:t>
                      </a:r>
                      <a:endParaRPr sz="1400" b="1" dirty="0">
                        <a:latin typeface="Times New Roman" pitchFamily="18" charset="0"/>
                        <a:ea typeface="Times New Roman" pitchFamily="18" charset="0"/>
                        <a:cs typeface="Times New Roman" pitchFamily="18" charset="0"/>
                        <a:sym typeface="Times New Roman" pitchFamily="18" charset="0"/>
                      </a:endParaRPr>
                    </a:p>
                  </a:txBody>
                  <a:tcPr marL="0" marR="0" marT="0" marB="0" anchor="ctr" horzOverflow="overflow">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114300" marR="0" indent="0" algn="l" defTabSz="685800" rtl="0" eaLnBrk="1" fontAlgn="auto" latinLnBrk="0" hangingPunct="1">
                        <a:lnSpc>
                          <a:spcPct val="100000"/>
                        </a:lnSpc>
                        <a:spcBef>
                          <a:spcPts val="0"/>
                        </a:spcBef>
                        <a:spcAft>
                          <a:spcPts val="0"/>
                        </a:spcAft>
                        <a:buClrTx/>
                        <a:buSzTx/>
                        <a:buFontTx/>
                        <a:buNone/>
                      </a:pPr>
                      <a:r>
                        <a:rPr lang="en-US" sz="1400" b="1" dirty="0">
                          <a:effectLst/>
                          <a:latin typeface="Times New Roman" pitchFamily="18" charset="0"/>
                          <a:ea typeface="Times New Roman" pitchFamily="18" charset="0"/>
                          <a:cs typeface="Times New Roman" pitchFamily="18" charset="0"/>
                        </a:rPr>
                        <a:t>History: Ch-1 </a:t>
                      </a:r>
                      <a:r>
                        <a:rPr lang="en-US" sz="1400" b="0" dirty="0">
                          <a:effectLst/>
                          <a:latin typeface="Times New Roman" pitchFamily="18" charset="0"/>
                          <a:ea typeface="Times New Roman" pitchFamily="18" charset="0"/>
                          <a:cs typeface="Times New Roman" pitchFamily="18" charset="0"/>
                        </a:rPr>
                        <a:t>The Rise of Nationalism In Europe</a:t>
                      </a:r>
                    </a:p>
                    <a:p>
                      <a:pPr marL="114300" marR="0" indent="0" algn="l" defTabSz="685800" rtl="0" eaLnBrk="1" fontAlgn="auto" latinLnBrk="0" hangingPunct="1">
                        <a:lnSpc>
                          <a:spcPct val="100000"/>
                        </a:lnSpc>
                        <a:spcBef>
                          <a:spcPts val="0"/>
                        </a:spcBef>
                        <a:spcAft>
                          <a:spcPts val="0"/>
                        </a:spcAft>
                        <a:buClrTx/>
                        <a:buSzTx/>
                        <a:buFontTx/>
                        <a:buNone/>
                      </a:pPr>
                      <a:r>
                        <a:rPr lang="en-US" sz="1400" b="1" dirty="0">
                          <a:effectLst/>
                          <a:latin typeface="Times New Roman" pitchFamily="18" charset="0"/>
                          <a:ea typeface="Times New Roman" pitchFamily="18" charset="0"/>
                          <a:cs typeface="Times New Roman" pitchFamily="18" charset="0"/>
                        </a:rPr>
                        <a:t>Civics: </a:t>
                      </a:r>
                      <a:r>
                        <a:rPr lang="en-IN" sz="1400" b="1" dirty="0">
                          <a:effectLst/>
                          <a:latin typeface="Times New Roman" pitchFamily="18" charset="0"/>
                          <a:ea typeface="Times New Roman" pitchFamily="18" charset="0"/>
                          <a:cs typeface="Times New Roman" pitchFamily="18" charset="0"/>
                        </a:rPr>
                        <a:t>Ch-2 </a:t>
                      </a:r>
                      <a:r>
                        <a:rPr lang="en-IN" sz="1400" b="0" dirty="0">
                          <a:effectLst/>
                          <a:latin typeface="Times New Roman" pitchFamily="18" charset="0"/>
                          <a:ea typeface="Times New Roman" pitchFamily="18" charset="0"/>
                          <a:cs typeface="Times New Roman" pitchFamily="18" charset="0"/>
                        </a:rPr>
                        <a:t>Federalism</a:t>
                      </a:r>
                    </a:p>
                    <a:p>
                      <a:pPr marL="114300" marR="0" indent="0" algn="l" defTabSz="685800" rtl="0" eaLnBrk="1" fontAlgn="auto" latinLnBrk="0" hangingPunct="1">
                        <a:lnSpc>
                          <a:spcPct val="100000"/>
                        </a:lnSpc>
                        <a:spcBef>
                          <a:spcPts val="0"/>
                        </a:spcBef>
                        <a:spcAft>
                          <a:spcPts val="0"/>
                        </a:spcAft>
                        <a:buClrTx/>
                        <a:buSzTx/>
                        <a:buFontTx/>
                        <a:buNone/>
                      </a:pPr>
                      <a:r>
                        <a:rPr lang="en-US" sz="1400" b="1" dirty="0">
                          <a:effectLst/>
                          <a:latin typeface="Times New Roman" pitchFamily="18" charset="0"/>
                          <a:ea typeface="Times New Roman" pitchFamily="18" charset="0"/>
                          <a:cs typeface="Times New Roman" pitchFamily="18" charset="0"/>
                        </a:rPr>
                        <a:t>Economics: C</a:t>
                      </a:r>
                      <a:r>
                        <a:rPr lang="en-IN" sz="1400" b="1" dirty="0">
                          <a:effectLst/>
                          <a:latin typeface="Times New Roman" pitchFamily="18" charset="0"/>
                          <a:ea typeface="Times New Roman" pitchFamily="18" charset="0"/>
                          <a:cs typeface="Times New Roman" pitchFamily="18" charset="0"/>
                        </a:rPr>
                        <a:t>h-2 </a:t>
                      </a:r>
                      <a:r>
                        <a:rPr lang="en-IN" sz="1400" b="0" dirty="0">
                          <a:effectLst/>
                          <a:latin typeface="Times New Roman" pitchFamily="18" charset="0"/>
                          <a:ea typeface="Times New Roman" pitchFamily="18" charset="0"/>
                          <a:cs typeface="Times New Roman" pitchFamily="18" charset="0"/>
                        </a:rPr>
                        <a:t>Sectors of the Indian Economy</a:t>
                      </a:r>
                    </a:p>
                    <a:p>
                      <a:pPr marL="114300" marR="0" indent="0" algn="l" defTabSz="685800" rtl="0" eaLnBrk="1" fontAlgn="auto" latinLnBrk="0" hangingPunct="1">
                        <a:lnSpc>
                          <a:spcPct val="100000"/>
                        </a:lnSpc>
                        <a:spcBef>
                          <a:spcPts val="0"/>
                        </a:spcBef>
                        <a:spcAft>
                          <a:spcPts val="0"/>
                        </a:spcAft>
                        <a:buClrTx/>
                        <a:buSzTx/>
                        <a:buFontTx/>
                        <a:buNone/>
                      </a:pPr>
                      <a:r>
                        <a:rPr lang="en-GB" sz="1400" b="1" dirty="0">
                          <a:latin typeface="Times New Roman" pitchFamily="18" charset="0"/>
                          <a:ea typeface="+mj-ea"/>
                          <a:cs typeface="Times New Roman" pitchFamily="18" charset="0"/>
                        </a:rPr>
                        <a:t>Geography:</a:t>
                      </a:r>
                      <a:r>
                        <a:rPr lang="en-GB" sz="1400" b="1" baseline="0" dirty="0">
                          <a:latin typeface="Times New Roman" pitchFamily="18" charset="0"/>
                          <a:ea typeface="+mj-ea"/>
                          <a:cs typeface="Times New Roman" pitchFamily="18" charset="0"/>
                        </a:rPr>
                        <a:t> </a:t>
                      </a:r>
                      <a:r>
                        <a:rPr lang="en-GB" sz="1400" b="1" dirty="0">
                          <a:latin typeface="Times New Roman" pitchFamily="18" charset="0"/>
                          <a:ea typeface="+mj-ea"/>
                          <a:cs typeface="Times New Roman" pitchFamily="18" charset="0"/>
                        </a:rPr>
                        <a:t>Ch-7 </a:t>
                      </a:r>
                      <a:r>
                        <a:rPr lang="en-GB" sz="1400" b="0" dirty="0">
                          <a:latin typeface="Times New Roman" pitchFamily="18" charset="0"/>
                          <a:ea typeface="+mj-ea"/>
                          <a:cs typeface="Times New Roman" pitchFamily="18" charset="0"/>
                        </a:rPr>
                        <a:t>Life Lines of National Economy (Map Only)</a:t>
                      </a:r>
                    </a:p>
                    <a:p>
                      <a:pPr marL="0" indent="60325" algn="l">
                        <a:lnSpc>
                          <a:spcPct val="100000"/>
                        </a:lnSpc>
                      </a:pPr>
                      <a:r>
                        <a:rPr lang="en-US" sz="1400" b="1" dirty="0">
                          <a:solidFill>
                            <a:schemeClr val="tx1"/>
                          </a:solidFill>
                          <a:latin typeface="Times New Roman" pitchFamily="18" charset="0"/>
                          <a:cs typeface="Times New Roman" pitchFamily="18" charset="0"/>
                        </a:rPr>
                        <a:t>  </a:t>
                      </a:r>
                      <a:r>
                        <a:rPr lang="en-US" sz="1400" b="1" u="none" dirty="0">
                          <a:latin typeface="Times New Roman" panose="02020603050405020304" pitchFamily="18" charset="0"/>
                          <a:cs typeface="Times New Roman" panose="02020603050405020304" pitchFamily="18" charset="0"/>
                        </a:rPr>
                        <a:t>SEA/ELA </a:t>
                      </a:r>
                      <a:r>
                        <a:rPr lang="en-US" sz="1400" b="1" dirty="0">
                          <a:solidFill>
                            <a:schemeClr val="tx1"/>
                          </a:solidFill>
                          <a:latin typeface="Times New Roman" pitchFamily="18" charset="0"/>
                          <a:cs typeface="Times New Roman" pitchFamily="18" charset="0"/>
                        </a:rPr>
                        <a:t> </a:t>
                      </a:r>
                      <a:r>
                        <a:rPr lang="en-US" sz="1400" b="1" dirty="0">
                          <a:latin typeface="Times New Roman" pitchFamily="18" charset="0"/>
                          <a:cs typeface="Times New Roman" pitchFamily="18" charset="0"/>
                        </a:rPr>
                        <a:t>: </a:t>
                      </a:r>
                      <a:r>
                        <a:rPr lang="en-US" sz="1400" b="1" i="0" u="none" strike="noStrike" cap="none" spc="0" baseline="0" dirty="0">
                          <a:solidFill>
                            <a:srgbClr val="000000"/>
                          </a:solidFill>
                          <a:effectLst/>
                          <a:latin typeface="Times New Roman" pitchFamily="18" charset="0"/>
                          <a:ea typeface="+mj-ea"/>
                          <a:cs typeface="Times New Roman" pitchFamily="18" charset="0"/>
                          <a:sym typeface="Calibri"/>
                        </a:rPr>
                        <a:t>Flow Of Freedom – Unification Trails of Europe</a:t>
                      </a:r>
                    </a:p>
                    <a:p>
                      <a:pPr algn="l">
                        <a:lnSpc>
                          <a:spcPct val="100000"/>
                        </a:lnSpc>
                      </a:pPr>
                      <a:r>
                        <a:rPr lang="en-US" sz="1400" b="0" i="0" u="none" strike="noStrike" cap="none" spc="0" baseline="0" dirty="0">
                          <a:solidFill>
                            <a:srgbClr val="000000"/>
                          </a:solidFill>
                          <a:effectLst/>
                          <a:latin typeface="Times New Roman" pitchFamily="18" charset="0"/>
                          <a:ea typeface="+mj-ea"/>
                          <a:cs typeface="Times New Roman" pitchFamily="18" charset="0"/>
                          <a:sym typeface="Calibri"/>
                        </a:rPr>
                        <a:t>   Students will prepare a flowchart showing the unification process   </a:t>
                      </a:r>
                    </a:p>
                    <a:p>
                      <a:pPr algn="l">
                        <a:lnSpc>
                          <a:spcPct val="100000"/>
                        </a:lnSpc>
                      </a:pPr>
                      <a:r>
                        <a:rPr lang="en-US" sz="1400" b="0" i="0" u="none" strike="noStrike" cap="none" spc="0" baseline="0" dirty="0">
                          <a:solidFill>
                            <a:srgbClr val="000000"/>
                          </a:solidFill>
                          <a:effectLst/>
                          <a:latin typeface="Times New Roman" pitchFamily="18" charset="0"/>
                          <a:ea typeface="+mj-ea"/>
                          <a:cs typeface="Times New Roman" pitchFamily="18" charset="0"/>
                          <a:sym typeface="Calibri"/>
                        </a:rPr>
                        <a:t>   of European countries — Germany, Italy and Britain.</a:t>
                      </a:r>
                    </a:p>
                    <a:p>
                      <a:pPr marL="0" indent="0" algn="l">
                        <a:lnSpc>
                          <a:spcPct val="100000"/>
                        </a:lnSpc>
                      </a:pPr>
                      <a:r>
                        <a:rPr lang="en-US" sz="1400" b="0" i="0" u="none" strike="noStrike" cap="none" spc="0" baseline="0" dirty="0">
                          <a:solidFill>
                            <a:srgbClr val="000000"/>
                          </a:solidFill>
                          <a:effectLst/>
                          <a:latin typeface="Times New Roman" pitchFamily="18" charset="0"/>
                          <a:ea typeface="+mj-ea"/>
                          <a:cs typeface="Times New Roman" pitchFamily="18" charset="0"/>
                          <a:sym typeface="Calibri"/>
                        </a:rPr>
                        <a:t>   They will design step-by-step visual flowcharts highlighting     </a:t>
                      </a:r>
                    </a:p>
                    <a:p>
                      <a:pPr marL="0" indent="0" algn="l">
                        <a:lnSpc>
                          <a:spcPct val="100000"/>
                        </a:lnSpc>
                      </a:pPr>
                      <a:r>
                        <a:rPr lang="en-US" sz="1400" b="0" i="0" u="none" strike="noStrike" cap="none" spc="0" baseline="0" dirty="0">
                          <a:solidFill>
                            <a:srgbClr val="000000"/>
                          </a:solidFill>
                          <a:effectLst/>
                          <a:latin typeface="Times New Roman" pitchFamily="18" charset="0"/>
                          <a:ea typeface="+mj-ea"/>
                          <a:cs typeface="Times New Roman" pitchFamily="18" charset="0"/>
                          <a:sym typeface="Calibri"/>
                        </a:rPr>
                        <a:t>    important events, leaders and treaties, and then present in class.</a:t>
                      </a:r>
                    </a:p>
                    <a:p>
                      <a:pPr marL="0" indent="60325" algn="l">
                        <a:lnSpc>
                          <a:spcPct val="100000"/>
                        </a:lnSpc>
                      </a:pPr>
                      <a:r>
                        <a:rPr lang="en-US" sz="1400" b="1" dirty="0">
                          <a:solidFill>
                            <a:schemeClr val="tx1"/>
                          </a:solidFill>
                          <a:latin typeface="Times New Roman" pitchFamily="18" charset="0"/>
                          <a:cs typeface="Times New Roman" pitchFamily="18" charset="0"/>
                        </a:rPr>
                        <a:t>  AIL : </a:t>
                      </a:r>
                      <a:r>
                        <a:rPr lang="en-US" sz="1400" b="1" i="0" u="none" strike="noStrike" cap="none" spc="0" baseline="0" dirty="0">
                          <a:solidFill>
                            <a:schemeClr val="tx1"/>
                          </a:solidFill>
                          <a:effectLst/>
                          <a:latin typeface="Times New Roman" pitchFamily="18" charset="0"/>
                          <a:ea typeface="+mn-ea"/>
                          <a:cs typeface="Times New Roman" pitchFamily="18" charset="0"/>
                          <a:sym typeface="Calibri"/>
                        </a:rPr>
                        <a:t>Public Money Pathway-From Tax to Welfare</a:t>
                      </a:r>
                    </a:p>
                    <a:p>
                      <a:pPr marL="0" indent="60325" algn="l">
                        <a:lnSpc>
                          <a:spcPct val="100000"/>
                        </a:lnSpc>
                      </a:pPr>
                      <a:r>
                        <a:rPr lang="en-US" sz="1400" b="0" i="0" u="none" strike="noStrike" cap="none" spc="0" baseline="0" dirty="0">
                          <a:solidFill>
                            <a:schemeClr val="tx1"/>
                          </a:solidFill>
                          <a:effectLst/>
                          <a:latin typeface="Times New Roman" pitchFamily="18" charset="0"/>
                          <a:ea typeface="+mn-ea"/>
                          <a:cs typeface="Times New Roman" pitchFamily="18" charset="0"/>
                          <a:sym typeface="Calibri"/>
                        </a:rPr>
                        <a:t>  Students create a Comic Strip showing how tax revenue is            </a:t>
                      </a:r>
                    </a:p>
                    <a:p>
                      <a:pPr algn="l">
                        <a:lnSpc>
                          <a:spcPct val="100000"/>
                        </a:lnSpc>
                      </a:pPr>
                      <a:r>
                        <a:rPr lang="en-US" sz="1400" b="0" i="0" u="none" strike="noStrike" cap="none" spc="0" baseline="0" dirty="0">
                          <a:solidFill>
                            <a:schemeClr val="tx1"/>
                          </a:solidFill>
                          <a:effectLst/>
                          <a:latin typeface="Times New Roman" pitchFamily="18" charset="0"/>
                          <a:ea typeface="+mn-ea"/>
                          <a:cs typeface="Times New Roman" pitchFamily="18" charset="0"/>
                          <a:sym typeface="Calibri"/>
                        </a:rPr>
                        <a:t>   collected, allocated, and reaches citizens through welfare</a:t>
                      </a:r>
                    </a:p>
                    <a:p>
                      <a:pPr algn="l">
                        <a:lnSpc>
                          <a:spcPct val="100000"/>
                        </a:lnSpc>
                      </a:pPr>
                      <a:r>
                        <a:rPr lang="en-US" sz="1400" b="0" i="0" u="none" strike="noStrike" cap="none" spc="0" baseline="0" dirty="0">
                          <a:solidFill>
                            <a:schemeClr val="tx1"/>
                          </a:solidFill>
                          <a:effectLst/>
                          <a:latin typeface="Times New Roman" pitchFamily="18" charset="0"/>
                          <a:ea typeface="+mn-ea"/>
                          <a:cs typeface="Times New Roman" pitchFamily="18" charset="0"/>
                          <a:sym typeface="Calibri"/>
                        </a:rPr>
                        <a:t>   schemes.</a:t>
                      </a:r>
                      <a:r>
                        <a:rPr lang="en-US" sz="1400" b="1" dirty="0">
                          <a:latin typeface="Times New Roman" pitchFamily="18" charset="0"/>
                          <a:cs typeface="Times New Roman" pitchFamily="18" charset="0"/>
                        </a:rPr>
                        <a:t>   </a:t>
                      </a:r>
                    </a:p>
                    <a:p>
                      <a:pPr marL="114300" marR="0" indent="0" algn="l" defTabSz="685800" rtl="0" eaLnBrk="1" fontAlgn="auto" latinLnBrk="0" hangingPunct="1">
                        <a:lnSpc>
                          <a:spcPct val="100000"/>
                        </a:lnSpc>
                        <a:spcBef>
                          <a:spcPts val="0"/>
                        </a:spcBef>
                        <a:spcAft>
                          <a:spcPts val="0"/>
                        </a:spcAft>
                        <a:buClrTx/>
                        <a:buSzTx/>
                        <a:buFontTx/>
                        <a:buNone/>
                      </a:pPr>
                      <a:r>
                        <a:rPr lang="en-US" sz="1400" b="1" dirty="0">
                          <a:latin typeface="Times New Roman" pitchFamily="18" charset="0"/>
                          <a:cs typeface="Times New Roman" pitchFamily="18" charset="0"/>
                        </a:rPr>
                        <a:t>Skills Developed: </a:t>
                      </a:r>
                      <a:r>
                        <a:rPr lang="en-US" sz="1400" b="0" dirty="0">
                          <a:latin typeface="Times New Roman" pitchFamily="18" charset="0"/>
                          <a:cs typeface="Times New Roman" pitchFamily="18" charset="0"/>
                        </a:rPr>
                        <a:t>Decision-Making, Data Interpretation</a:t>
                      </a:r>
                    </a:p>
                    <a:p>
                      <a:pPr marL="114300" indent="0" algn="l" defTabSz="685800">
                        <a:lnSpc>
                          <a:spcPct val="100000"/>
                        </a:lnSpc>
                        <a:defRPr sz="1800"/>
                      </a:pPr>
                      <a:r>
                        <a:rPr lang="en-US" sz="1400" b="1" dirty="0">
                          <a:latin typeface="Times New Roman" pitchFamily="18" charset="0"/>
                          <a:ea typeface="Times New Roman" pitchFamily="18" charset="0"/>
                          <a:cs typeface="Times New Roman" pitchFamily="18" charset="0"/>
                          <a:sym typeface="Times New Roman" pitchFamily="18" charset="0"/>
                        </a:rPr>
                        <a:t>SPS SLOT : </a:t>
                      </a:r>
                      <a:r>
                        <a:rPr lang="en-US" sz="1400" b="0" dirty="0">
                          <a:latin typeface="Times New Roman" pitchFamily="18" charset="0"/>
                          <a:ea typeface="Times New Roman" pitchFamily="18" charset="0"/>
                          <a:cs typeface="Times New Roman" pitchFamily="18" charset="0"/>
                          <a:sym typeface="Times New Roman" pitchFamily="18" charset="0"/>
                        </a:rPr>
                        <a:t>To</a:t>
                      </a:r>
                      <a:r>
                        <a:rPr lang="en-US" sz="1400" b="1" dirty="0">
                          <a:latin typeface="Times New Roman" pitchFamily="18" charset="0"/>
                          <a:ea typeface="Times New Roman" pitchFamily="18" charset="0"/>
                          <a:cs typeface="Times New Roman" pitchFamily="18" charset="0"/>
                          <a:sym typeface="Times New Roman" pitchFamily="18" charset="0"/>
                        </a:rPr>
                        <a:t> </a:t>
                      </a:r>
                      <a:r>
                        <a:rPr lang="en-GB" sz="1400" b="0" dirty="0">
                          <a:latin typeface="Times New Roman" pitchFamily="18" charset="0"/>
                          <a:ea typeface="+mj-ea"/>
                          <a:cs typeface="Times New Roman" pitchFamily="18" charset="0"/>
                          <a:sym typeface="Calibri"/>
                        </a:rPr>
                        <a:t>i</a:t>
                      </a:r>
                      <a:r>
                        <a:rPr lang="en-GB" sz="1400" b="0" dirty="0">
                          <a:latin typeface="Times New Roman" pitchFamily="18" charset="0"/>
                          <a:ea typeface="+mj-ea"/>
                          <a:cs typeface="Times New Roman" pitchFamily="18" charset="0"/>
                        </a:rPr>
                        <a:t>dentify and label the major</a:t>
                      </a:r>
                      <a:r>
                        <a:rPr lang="en-GB" sz="1400" b="0" baseline="0" dirty="0">
                          <a:latin typeface="Times New Roman" pitchFamily="18" charset="0"/>
                          <a:ea typeface="+mj-ea"/>
                          <a:cs typeface="Times New Roman" pitchFamily="18" charset="0"/>
                        </a:rPr>
                        <a:t> seaports and airports of</a:t>
                      </a:r>
                      <a:r>
                        <a:rPr lang="en-GB" sz="1400" b="0" dirty="0">
                          <a:latin typeface="Times New Roman" pitchFamily="18" charset="0"/>
                          <a:ea typeface="+mj-ea"/>
                          <a:cs typeface="Times New Roman" pitchFamily="18" charset="0"/>
                        </a:rPr>
                        <a:t> India</a:t>
                      </a:r>
                      <a:endParaRPr sz="1400" b="0" dirty="0">
                        <a:latin typeface="Times New Roman" pitchFamily="18" charset="0"/>
                        <a:cs typeface="Times New Roman" pitchFamily="18" charset="0"/>
                      </a:endParaRPr>
                    </a:p>
                  </a:txBody>
                  <a:tcPr marL="0" marR="0" marT="0" marB="0" horzOverflow="overflow">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2"/>
                  </a:ext>
                </a:extLst>
              </a:tr>
            </a:tbl>
          </a:graphicData>
        </a:graphic>
      </p:graphicFrame>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9" name="Rectangle 2"/>
          <p:cNvSpPr/>
          <p:nvPr/>
        </p:nvSpPr>
        <p:spPr>
          <a:xfrm>
            <a:off x="270583" y="298297"/>
            <a:ext cx="6310328" cy="9275196"/>
          </a:xfrm>
          <a:prstGeom prst="rect">
            <a:avLst/>
          </a:prstGeom>
          <a:ln w="76200">
            <a:solidFill>
              <a:srgbClr val="32538F"/>
            </a:solidFill>
            <a:miter/>
          </a:ln>
        </p:spPr>
        <p:txBody>
          <a:bodyPr lIns="45718" tIns="45718" rIns="45718" bIns="45718" anchor="ctr"/>
          <a:lstStyle/>
          <a:p>
            <a:pPr algn="ctr">
              <a:defRPr>
                <a:solidFill>
                  <a:srgbClr val="FFFFFF"/>
                </a:solidFill>
              </a:defRPr>
            </a:pPr>
            <a:endParaRPr/>
          </a:p>
        </p:txBody>
      </p:sp>
      <p:sp>
        <p:nvSpPr>
          <p:cNvPr id="1048650" name="TextBox 6"/>
          <p:cNvSpPr txBox="1"/>
          <p:nvPr/>
        </p:nvSpPr>
        <p:spPr>
          <a:xfrm>
            <a:off x="3370805" y="9545780"/>
            <a:ext cx="326367" cy="369328"/>
          </a:xfrm>
          <a:prstGeom prst="rect">
            <a:avLst/>
          </a:prstGeom>
          <a:ln w="12700">
            <a:miter lim="400000"/>
          </a:ln>
        </p:spPr>
        <p:txBody>
          <a:bodyPr wrap="none" lIns="45718" tIns="45718" rIns="45718" bIns="45718">
            <a:spAutoFit/>
          </a:bodyPr>
          <a:lstStyle/>
          <a:p>
            <a:r>
              <a:rPr lang="en-US" dirty="0"/>
              <a:t>20</a:t>
            </a:r>
            <a:endParaRPr dirty="0"/>
          </a:p>
        </p:txBody>
      </p:sp>
      <p:graphicFrame>
        <p:nvGraphicFramePr>
          <p:cNvPr id="4194323" name="Table 7"/>
          <p:cNvGraphicFramePr/>
          <p:nvPr>
            <p:extLst>
              <p:ext uri="{D42A27DB-BD31-4B8C-83A1-F6EECF244321}">
                <p14:modId xmlns:p14="http://schemas.microsoft.com/office/powerpoint/2010/main" val="2538700567"/>
              </p:ext>
            </p:extLst>
          </p:nvPr>
        </p:nvGraphicFramePr>
        <p:xfrm>
          <a:off x="450166" y="563085"/>
          <a:ext cx="6024419" cy="8641080"/>
        </p:xfrm>
        <a:graphic>
          <a:graphicData uri="http://schemas.openxmlformats.org/drawingml/2006/table">
            <a:tbl>
              <a:tblPr/>
              <a:tblGrid>
                <a:gridCol w="1281732">
                  <a:extLst>
                    <a:ext uri="{9D8B030D-6E8A-4147-A177-3AD203B41FA5}">
                      <a16:colId xmlns:a16="http://schemas.microsoft.com/office/drawing/2014/main" val="20000"/>
                    </a:ext>
                  </a:extLst>
                </a:gridCol>
                <a:gridCol w="4742687">
                  <a:extLst>
                    <a:ext uri="{9D8B030D-6E8A-4147-A177-3AD203B41FA5}">
                      <a16:colId xmlns:a16="http://schemas.microsoft.com/office/drawing/2014/main" val="20001"/>
                    </a:ext>
                  </a:extLst>
                </a:gridCol>
              </a:tblGrid>
              <a:tr h="3891187">
                <a:tc>
                  <a:txBody>
                    <a:bodyPr/>
                    <a:lstStyle/>
                    <a:p>
                      <a:pPr algn="ctr" defTabSz="685800">
                        <a:lnSpc>
                          <a:spcPct val="115000"/>
                        </a:lnSpc>
                        <a:defRPr sz="1800"/>
                      </a:pPr>
                      <a:r>
                        <a:rPr lang="en-US" sz="1400" b="1" dirty="0">
                          <a:latin typeface="Times New Roman" pitchFamily="18" charset="0"/>
                          <a:ea typeface="Times New Roman" pitchFamily="18" charset="0"/>
                          <a:cs typeface="Times New Roman" pitchFamily="18" charset="0"/>
                          <a:sym typeface="Times New Roman" pitchFamily="18" charset="0"/>
                        </a:rPr>
                        <a:t>MAY</a:t>
                      </a:r>
                      <a:endParaRPr sz="1400" b="1" dirty="0">
                        <a:latin typeface="Times New Roman" pitchFamily="18" charset="0"/>
                        <a:ea typeface="Times New Roman" pitchFamily="18" charset="0"/>
                        <a:cs typeface="Times New Roman" pitchFamily="18" charset="0"/>
                        <a:sym typeface="Times New Roman" pitchFamily="18" charset="0"/>
                      </a:endParaRP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109855" indent="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dirty="0"/>
                        <a:t>History :Ch-2 </a:t>
                      </a:r>
                      <a:r>
                        <a:rPr lang="en-US" sz="1350" b="0" dirty="0"/>
                        <a:t>Nationalism In</a:t>
                      </a:r>
                      <a:r>
                        <a:rPr lang="en-US" sz="1350" b="0" baseline="0" dirty="0"/>
                        <a:t> India</a:t>
                      </a:r>
                    </a:p>
                    <a:p>
                      <a:pPr marL="109855" marR="0" indent="0"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350" b="1" dirty="0">
                          <a:latin typeface="Times New Roman" pitchFamily="18" charset="0"/>
                          <a:ea typeface="+mj-ea"/>
                          <a:cs typeface="Times New Roman" pitchFamily="18" charset="0"/>
                        </a:rPr>
                        <a:t>Geography : </a:t>
                      </a:r>
                      <a:r>
                        <a:rPr lang="en-US" sz="1350" b="1" dirty="0">
                          <a:effectLst/>
                          <a:latin typeface="Times New Roman" pitchFamily="18" charset="0"/>
                          <a:ea typeface="Times New Roman" pitchFamily="18" charset="0"/>
                          <a:cs typeface="Times New Roman" pitchFamily="18" charset="0"/>
                        </a:rPr>
                        <a:t>Ch-2 </a:t>
                      </a:r>
                      <a:r>
                        <a:rPr lang="en-US" sz="1350" b="0" dirty="0">
                          <a:effectLst/>
                          <a:latin typeface="Times New Roman" pitchFamily="18" charset="0"/>
                          <a:ea typeface="Times New Roman" pitchFamily="18" charset="0"/>
                          <a:cs typeface="Times New Roman" pitchFamily="18" charset="0"/>
                        </a:rPr>
                        <a:t>Forest and Wildlife Resource</a:t>
                      </a:r>
                    </a:p>
                    <a:p>
                      <a:pPr marL="109855" marR="0" indent="0"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350" b="1" dirty="0">
                          <a:latin typeface="Times New Roman" pitchFamily="18" charset="0"/>
                          <a:ea typeface="+mj-ea"/>
                          <a:cs typeface="Times New Roman" pitchFamily="18" charset="0"/>
                        </a:rPr>
                        <a:t>Ch-3 </a:t>
                      </a:r>
                      <a:r>
                        <a:rPr lang="en-US" sz="1350" b="0" dirty="0">
                          <a:latin typeface="Times New Roman" pitchFamily="18" charset="0"/>
                          <a:ea typeface="+mj-ea"/>
                          <a:cs typeface="Times New Roman" pitchFamily="18" charset="0"/>
                        </a:rPr>
                        <a:t>Water Resources</a:t>
                      </a:r>
                    </a:p>
                    <a:p>
                      <a:pPr marL="0" indent="60325" algn="l">
                        <a:lnSpc>
                          <a:spcPct val="100000"/>
                        </a:lnSpc>
                      </a:pPr>
                      <a:r>
                        <a:rPr lang="en-US" sz="1350" b="1" dirty="0">
                          <a:latin typeface="Times New Roman" pitchFamily="18" charset="0"/>
                          <a:cs typeface="Times New Roman" pitchFamily="18" charset="0"/>
                        </a:rPr>
                        <a:t> </a:t>
                      </a:r>
                      <a:r>
                        <a:rPr lang="en-US" sz="1350" b="1" u="none" dirty="0">
                          <a:latin typeface="Times New Roman" panose="02020603050405020304" pitchFamily="18" charset="0"/>
                          <a:cs typeface="Times New Roman" panose="02020603050405020304" pitchFamily="18" charset="0"/>
                        </a:rPr>
                        <a:t>SEA/ELA </a:t>
                      </a:r>
                      <a:r>
                        <a:rPr lang="en-US" sz="1350" b="1" dirty="0">
                          <a:solidFill>
                            <a:schemeClr val="tx1"/>
                          </a:solidFill>
                          <a:latin typeface="Times New Roman" pitchFamily="18" charset="0"/>
                          <a:cs typeface="Times New Roman" pitchFamily="18" charset="0"/>
                        </a:rPr>
                        <a:t>:</a:t>
                      </a:r>
                      <a:r>
                        <a:rPr lang="en-US" sz="1350" b="0" baseline="0" dirty="0">
                          <a:solidFill>
                            <a:schemeClr val="tx1"/>
                          </a:solidFill>
                          <a:latin typeface="Times New Roman" pitchFamily="18" charset="0"/>
                          <a:cs typeface="Times New Roman" pitchFamily="18" charset="0"/>
                        </a:rPr>
                        <a:t> </a:t>
                      </a:r>
                      <a:r>
                        <a:rPr lang="en-US" sz="1350" b="1" i="0" u="none" strike="noStrike" cap="none" spc="0" baseline="0" dirty="0">
                          <a:solidFill>
                            <a:schemeClr val="tx1"/>
                          </a:solidFill>
                          <a:effectLst/>
                          <a:latin typeface="Times New Roman" pitchFamily="18" charset="0"/>
                          <a:ea typeface="+mj-ea"/>
                          <a:cs typeface="Times New Roman" pitchFamily="18" charset="0"/>
                          <a:sym typeface="Calibri"/>
                        </a:rPr>
                        <a:t>Steps to Swaraj – India’s Freedom Timeline</a:t>
                      </a:r>
                    </a:p>
                    <a:p>
                      <a:pPr marL="0" indent="0" algn="l">
                        <a:lnSpc>
                          <a:spcPct val="100000"/>
                        </a:lnSpc>
                      </a:pPr>
                      <a:r>
                        <a:rPr lang="en-US" sz="1350" b="0" i="0" u="none" strike="noStrike" cap="none" spc="0" baseline="0" dirty="0">
                          <a:solidFill>
                            <a:schemeClr val="tx1"/>
                          </a:solidFill>
                          <a:effectLst/>
                          <a:latin typeface="Times New Roman" pitchFamily="18" charset="0"/>
                          <a:ea typeface="+mj-ea"/>
                          <a:cs typeface="Times New Roman" pitchFamily="18" charset="0"/>
                          <a:sym typeface="Calibri"/>
                        </a:rPr>
                        <a:t>  Students will create a visual timeline chart showing the major</a:t>
                      </a:r>
                    </a:p>
                    <a:p>
                      <a:pPr algn="l">
                        <a:lnSpc>
                          <a:spcPct val="100000"/>
                        </a:lnSpc>
                      </a:pPr>
                      <a:r>
                        <a:rPr lang="en-US" sz="1350" b="0" i="0" u="none" strike="noStrike" cap="none" spc="0" baseline="0" dirty="0">
                          <a:solidFill>
                            <a:schemeClr val="tx1"/>
                          </a:solidFill>
                          <a:effectLst/>
                          <a:latin typeface="Times New Roman" pitchFamily="18" charset="0"/>
                          <a:ea typeface="+mj-ea"/>
                          <a:cs typeface="Times New Roman" pitchFamily="18" charset="0"/>
                          <a:sym typeface="Calibri"/>
                        </a:rPr>
                        <a:t>  milestones of the Indian National Movement from 1885 to1947.</a:t>
                      </a:r>
                    </a:p>
                    <a:p>
                      <a:pPr algn="l">
                        <a:lnSpc>
                          <a:spcPct val="100000"/>
                        </a:lnSpc>
                      </a:pPr>
                      <a:r>
                        <a:rPr lang="en-US" sz="1350" b="0" i="0" u="none" strike="noStrike" cap="none" spc="0" baseline="0" dirty="0">
                          <a:solidFill>
                            <a:schemeClr val="tx1"/>
                          </a:solidFill>
                          <a:effectLst/>
                          <a:latin typeface="Times New Roman" pitchFamily="18" charset="0"/>
                          <a:ea typeface="+mj-ea"/>
                          <a:cs typeface="Times New Roman" pitchFamily="18" charset="0"/>
                          <a:sym typeface="Calibri"/>
                        </a:rPr>
                        <a:t>  They will arrange events in chronological order, mark important   </a:t>
                      </a:r>
                    </a:p>
                    <a:p>
                      <a:pPr algn="l">
                        <a:lnSpc>
                          <a:spcPct val="100000"/>
                        </a:lnSpc>
                      </a:pPr>
                      <a:r>
                        <a:rPr lang="en-US" sz="1350" b="0" i="0" u="none" strike="noStrike" cap="none" spc="0" baseline="0" dirty="0">
                          <a:solidFill>
                            <a:schemeClr val="tx1"/>
                          </a:solidFill>
                          <a:effectLst/>
                          <a:latin typeface="Times New Roman" pitchFamily="18" charset="0"/>
                          <a:ea typeface="+mj-ea"/>
                          <a:cs typeface="Times New Roman" pitchFamily="18" charset="0"/>
                          <a:sym typeface="Calibri"/>
                        </a:rPr>
                        <a:t>  leaders, movements and acts, and explain how nationalism  </a:t>
                      </a:r>
                    </a:p>
                    <a:p>
                      <a:pPr algn="l">
                        <a:lnSpc>
                          <a:spcPct val="100000"/>
                        </a:lnSpc>
                      </a:pPr>
                      <a:r>
                        <a:rPr lang="en-US" sz="1350" b="0" i="0" u="none" strike="noStrike" cap="none" spc="0" baseline="0" dirty="0">
                          <a:solidFill>
                            <a:schemeClr val="tx1"/>
                          </a:solidFill>
                          <a:effectLst/>
                          <a:latin typeface="Times New Roman" pitchFamily="18" charset="0"/>
                          <a:ea typeface="+mj-ea"/>
                          <a:cs typeface="Times New Roman" pitchFamily="18" charset="0"/>
                          <a:sym typeface="Calibri"/>
                        </a:rPr>
                        <a:t>  gradually developed in India.</a:t>
                      </a:r>
                      <a:endParaRPr lang="en-US" sz="1350" b="0" dirty="0"/>
                    </a:p>
                    <a:p>
                      <a:pPr algn="l">
                        <a:lnSpc>
                          <a:spcPct val="100000"/>
                        </a:lnSpc>
                      </a:pPr>
                      <a:r>
                        <a:rPr lang="en-US" sz="1350" b="1" dirty="0">
                          <a:latin typeface="Times New Roman" pitchFamily="18" charset="0"/>
                          <a:cs typeface="Times New Roman" pitchFamily="18" charset="0"/>
                        </a:rPr>
                        <a:t>  AIL: </a:t>
                      </a:r>
                      <a:r>
                        <a:rPr lang="en-US" sz="1350" b="1" i="0" u="none" strike="noStrike" cap="none" spc="0" baseline="0" dirty="0">
                          <a:solidFill>
                            <a:srgbClr val="000000"/>
                          </a:solidFill>
                          <a:effectLst/>
                          <a:latin typeface="Times New Roman" pitchFamily="18" charset="0"/>
                          <a:ea typeface="+mj-ea"/>
                          <a:cs typeface="Times New Roman" pitchFamily="18" charset="0"/>
                          <a:sym typeface="Calibri"/>
                        </a:rPr>
                        <a:t>River Parliament – Dam Decisions</a:t>
                      </a:r>
                    </a:p>
                    <a:p>
                      <a:pPr marL="111125" indent="-111125" algn="l">
                        <a:lnSpc>
                          <a:spcPct val="100000"/>
                        </a:lnSpc>
                      </a:pPr>
                      <a:r>
                        <a:rPr lang="en-US" sz="1350" b="0" i="0" u="none" strike="noStrike" cap="none" spc="0" baseline="0" dirty="0">
                          <a:solidFill>
                            <a:srgbClr val="000000"/>
                          </a:solidFill>
                          <a:effectLst/>
                          <a:latin typeface="Times New Roman" pitchFamily="18" charset="0"/>
                          <a:ea typeface="+mj-ea"/>
                          <a:cs typeface="Times New Roman" pitchFamily="18" charset="0"/>
                          <a:sym typeface="Calibri"/>
                        </a:rPr>
                        <a:t>  Students will work in groups to create and perform a rap highlighting the advantages and disadvantages of dams, using simple lyrics and actions to show benefits like irrigation and electricity and problems like displacement and environmental damage.</a:t>
                      </a:r>
                    </a:p>
                    <a:p>
                      <a:pPr marL="111125" indent="0" algn="l">
                        <a:lnSpc>
                          <a:spcPct val="100000"/>
                        </a:lnSpc>
                      </a:pPr>
                      <a:r>
                        <a:rPr lang="en-US" sz="1350" b="1" dirty="0">
                          <a:latin typeface="Times New Roman" panose="02020603050405020304" pitchFamily="18" charset="0"/>
                          <a:cs typeface="Times New Roman" panose="02020603050405020304" pitchFamily="18" charset="0"/>
                        </a:rPr>
                        <a:t>Skills Developed: </a:t>
                      </a:r>
                      <a:r>
                        <a:rPr lang="en-US" sz="1350" b="0" dirty="0">
                          <a:latin typeface="Times New Roman" panose="02020603050405020304" pitchFamily="18" charset="0"/>
                          <a:cs typeface="Times New Roman" panose="02020603050405020304" pitchFamily="18" charset="0"/>
                        </a:rPr>
                        <a:t>Historical Analysis, Collaboration &amp; Communication.</a:t>
                      </a:r>
                    </a:p>
                    <a:p>
                      <a:pPr marL="109855" marR="0" indent="0"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350" b="1" dirty="0">
                          <a:latin typeface="Times New Roman" pitchFamily="18" charset="0"/>
                          <a:ea typeface="Times New Roman" pitchFamily="18" charset="0"/>
                          <a:cs typeface="Times New Roman" pitchFamily="18" charset="0"/>
                          <a:sym typeface="Times New Roman" pitchFamily="18" charset="0"/>
                        </a:rPr>
                        <a:t>SPS SLOT:</a:t>
                      </a:r>
                    </a:p>
                    <a:p>
                      <a:pPr marL="109855" marR="0" indent="0"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350" b="0" dirty="0">
                          <a:effectLst/>
                          <a:latin typeface="Times New Roman" pitchFamily="18" charset="0"/>
                          <a:ea typeface="Times New Roman" pitchFamily="18" charset="0"/>
                          <a:cs typeface="Times New Roman" pitchFamily="18" charset="0"/>
                        </a:rPr>
                        <a:t>1</a:t>
                      </a:r>
                      <a:r>
                        <a:rPr lang="en-US" sz="1350" b="0" i="0" u="none" strike="noStrike" cap="none" spc="0" baseline="0" dirty="0">
                          <a:solidFill>
                            <a:schemeClr val="tx1"/>
                          </a:solidFill>
                          <a:latin typeface="Times New Roman" pitchFamily="18" charset="0"/>
                          <a:ea typeface="Calibri"/>
                          <a:cs typeface="Times New Roman" pitchFamily="18" charset="0"/>
                          <a:sym typeface="Calibri"/>
                        </a:rPr>
                        <a:t>. </a:t>
                      </a:r>
                      <a:r>
                        <a:rPr lang="en-US" sz="1350" b="0" i="0" u="none" strike="noStrike" cap="none" spc="0" baseline="0" dirty="0">
                          <a:solidFill>
                            <a:schemeClr val="tx1"/>
                          </a:solidFill>
                          <a:latin typeface="Times New Roman" pitchFamily="18" charset="0"/>
                          <a:ea typeface="Calibri"/>
                          <a:cs typeface="Times New Roman" pitchFamily="18" charset="0"/>
                          <a:sym typeface="Times New Roman" pitchFamily="18" charset="0"/>
                        </a:rPr>
                        <a:t>To </a:t>
                      </a:r>
                      <a:r>
                        <a:rPr lang="en-US" sz="1350" b="0" i="0" u="none" strike="noStrike" cap="none" spc="0" baseline="0" dirty="0">
                          <a:solidFill>
                            <a:schemeClr val="tx1"/>
                          </a:solidFill>
                          <a:latin typeface="Times New Roman" pitchFamily="18" charset="0"/>
                          <a:ea typeface="Calibri"/>
                          <a:cs typeface="Times New Roman" pitchFamily="18" charset="0"/>
                          <a:sym typeface="Calibri"/>
                        </a:rPr>
                        <a:t>locate and label the places associated with major events of Indian National Movement and Congress sessions. </a:t>
                      </a:r>
                    </a:p>
                    <a:p>
                      <a:pPr marL="109855" marR="0" indent="0"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350" b="0" i="0" u="none" strike="noStrike" cap="none" spc="0" baseline="0" dirty="0">
                          <a:solidFill>
                            <a:schemeClr val="tx1"/>
                          </a:solidFill>
                          <a:latin typeface="Times New Roman" pitchFamily="18" charset="0"/>
                          <a:ea typeface="Calibri"/>
                          <a:cs typeface="Times New Roman" pitchFamily="18" charset="0"/>
                          <a:sym typeface="Calibri"/>
                        </a:rPr>
                        <a:t>2 </a:t>
                      </a:r>
                      <a:r>
                        <a:rPr lang="en-US" sz="1350" b="0" i="0" u="none" strike="noStrike" cap="none" spc="0" baseline="0" dirty="0">
                          <a:solidFill>
                            <a:schemeClr val="tx1"/>
                          </a:solidFill>
                          <a:latin typeface="Times New Roman" pitchFamily="18" charset="0"/>
                          <a:ea typeface="Calibri"/>
                          <a:cs typeface="Times New Roman" pitchFamily="18" charset="0"/>
                          <a:sym typeface="Times New Roman" pitchFamily="18" charset="0"/>
                        </a:rPr>
                        <a:t>To i</a:t>
                      </a:r>
                      <a:r>
                        <a:rPr lang="en-US" sz="1350" b="0" i="0" u="none" strike="noStrike" cap="none" spc="0" baseline="0" dirty="0">
                          <a:solidFill>
                            <a:schemeClr val="tx1"/>
                          </a:solidFill>
                          <a:latin typeface="Times New Roman" pitchFamily="18" charset="0"/>
                          <a:ea typeface="Calibri"/>
                          <a:cs typeface="Times New Roman" pitchFamily="18" charset="0"/>
                          <a:sym typeface="Calibri"/>
                        </a:rPr>
                        <a:t>dentify </a:t>
                      </a:r>
                      <a:r>
                        <a:rPr lang="en-US" sz="1350" b="0" dirty="0">
                          <a:latin typeface="Times New Roman" pitchFamily="18" charset="0"/>
                          <a:ea typeface="Calibri"/>
                          <a:cs typeface="Times New Roman" pitchFamily="18" charset="0"/>
                        </a:rPr>
                        <a:t>and label the major dams and reservoirs of</a:t>
                      </a:r>
                      <a:r>
                        <a:rPr lang="en-US" sz="1350" b="0" baseline="0" dirty="0">
                          <a:latin typeface="Times New Roman" pitchFamily="18" charset="0"/>
                          <a:ea typeface="Calibri"/>
                          <a:cs typeface="Times New Roman" pitchFamily="18" charset="0"/>
                        </a:rPr>
                        <a:t> </a:t>
                      </a:r>
                      <a:r>
                        <a:rPr lang="en-US" sz="1350" b="0" dirty="0">
                          <a:latin typeface="Times New Roman" pitchFamily="18" charset="0"/>
                          <a:ea typeface="Calibri"/>
                          <a:cs typeface="Times New Roman" pitchFamily="18" charset="0"/>
                        </a:rPr>
                        <a:t>India.</a:t>
                      </a:r>
                    </a:p>
                    <a:p>
                      <a:pPr marL="109855" marR="0" indent="0"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350" b="1" dirty="0">
                          <a:latin typeface="Times New Roman" pitchFamily="18" charset="0"/>
                          <a:ea typeface="Calibri"/>
                          <a:cs typeface="Times New Roman" pitchFamily="18" charset="0"/>
                        </a:rPr>
                        <a:t>Project Work: Consumer Awareness OR Social Issues OR Sustainable Development</a:t>
                      </a:r>
                    </a:p>
                  </a:txBody>
                  <a:tcPr marL="0" marR="0" marT="0" marB="0" anchor="ctr" horzOverflow="overflow">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r h="3446739">
                <a:tc>
                  <a:txBody>
                    <a:bodyPr/>
                    <a:lstStyle/>
                    <a:p>
                      <a:pPr algn="ctr" defTabSz="685800">
                        <a:lnSpc>
                          <a:spcPct val="115000"/>
                        </a:lnSpc>
                        <a:defRPr sz="1800"/>
                      </a:pPr>
                      <a:r>
                        <a:rPr lang="en-US" sz="1400" b="1" dirty="0">
                          <a:latin typeface="Times New Roman" pitchFamily="18" charset="0"/>
                          <a:ea typeface="Times New Roman" pitchFamily="18" charset="0"/>
                          <a:cs typeface="Times New Roman" pitchFamily="18" charset="0"/>
                          <a:sym typeface="Times New Roman" pitchFamily="18" charset="0"/>
                        </a:rPr>
                        <a:t>JULY</a:t>
                      </a:r>
                      <a:endParaRPr sz="1400" b="1" dirty="0">
                        <a:latin typeface="Times New Roman" pitchFamily="18" charset="0"/>
                        <a:ea typeface="Times New Roman" pitchFamily="18" charset="0"/>
                        <a:cs typeface="Times New Roman" pitchFamily="18" charset="0"/>
                        <a:sym typeface="Times New Roman" pitchFamily="18" charset="0"/>
                      </a:endParaRP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headEnd type="none" w="med" len="med"/>
                      <a:tailEnd type="none" w="med" len="med"/>
                    </a:lnB>
                    <a:solidFill>
                      <a:schemeClr val="accent1">
                        <a:lumMod val="60000"/>
                        <a:lumOff val="40000"/>
                      </a:schemeClr>
                    </a:solidFill>
                  </a:tcPr>
                </a:tc>
                <a:tc>
                  <a:txBody>
                    <a:bodyPr/>
                    <a:lstStyle/>
                    <a:p>
                      <a:pPr marL="55880" indent="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dirty="0"/>
                        <a:t> Geography: Ch-4 </a:t>
                      </a:r>
                      <a:r>
                        <a:rPr lang="en-US" sz="1350" b="0" dirty="0"/>
                        <a:t>Agriculture</a:t>
                      </a:r>
                    </a:p>
                    <a:p>
                      <a:pPr marL="55880" indent="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dirty="0"/>
                        <a:t> History :Ch-5 </a:t>
                      </a:r>
                      <a:r>
                        <a:rPr lang="en-US" sz="1350" b="0" dirty="0"/>
                        <a:t>Print Culture and the Modern World</a:t>
                      </a:r>
                    </a:p>
                    <a:p>
                      <a:pPr marL="55880" marR="0" indent="0"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350" dirty="0"/>
                        <a:t> Civics: Ch-3 </a:t>
                      </a:r>
                      <a:r>
                        <a:rPr lang="en-US" sz="1350" b="0" dirty="0"/>
                        <a:t>Gender, Religion, and Caste</a:t>
                      </a:r>
                    </a:p>
                    <a:p>
                      <a:pPr marL="55880" marR="0" indent="0"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350" dirty="0"/>
                        <a:t> Economics :Ch-3 </a:t>
                      </a:r>
                      <a:r>
                        <a:rPr lang="en-US" sz="1350" b="0" dirty="0"/>
                        <a:t>Money and Credit</a:t>
                      </a:r>
                    </a:p>
                    <a:p>
                      <a:pPr marL="55563" marR="0" indent="55563"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350" b="1" u="none" dirty="0"/>
                        <a:t>SEA/ELA </a:t>
                      </a:r>
                      <a:r>
                        <a:rPr lang="en-US" sz="1350" b="1" baseline="0" dirty="0">
                          <a:latin typeface="Times New Roman" pitchFamily="18" charset="0"/>
                          <a:cs typeface="Times New Roman" pitchFamily="18" charset="0"/>
                        </a:rPr>
                        <a:t> </a:t>
                      </a:r>
                      <a:r>
                        <a:rPr lang="en-US" sz="1350" b="1" dirty="0">
                          <a:latin typeface="Times New Roman" pitchFamily="18" charset="0"/>
                          <a:cs typeface="Times New Roman" pitchFamily="18" charset="0"/>
                        </a:rPr>
                        <a:t>: </a:t>
                      </a:r>
                      <a:r>
                        <a:rPr lang="en-US" sz="1350" b="1" i="0" u="none" strike="noStrike" cap="none" spc="0" baseline="0" dirty="0">
                          <a:solidFill>
                            <a:srgbClr val="000000"/>
                          </a:solidFill>
                          <a:effectLst/>
                          <a:latin typeface="Times New Roman" pitchFamily="18" charset="0"/>
                          <a:ea typeface="+mj-ea"/>
                          <a:cs typeface="Times New Roman" pitchFamily="18" charset="0"/>
                          <a:sym typeface="Calibri"/>
                        </a:rPr>
                        <a:t>Be the Banker –Loan and Flow</a:t>
                      </a:r>
                    </a:p>
                    <a:p>
                      <a:pPr marL="0" indent="60325" algn="l">
                        <a:lnSpc>
                          <a:spcPct val="100000"/>
                        </a:lnSpc>
                      </a:pPr>
                      <a:r>
                        <a:rPr lang="en-US" sz="1350" b="1" i="0" u="none" strike="noStrike" cap="none" spc="0" baseline="0" dirty="0">
                          <a:solidFill>
                            <a:srgbClr val="000000"/>
                          </a:solidFill>
                          <a:effectLst/>
                          <a:latin typeface="Times New Roman" pitchFamily="18" charset="0"/>
                          <a:ea typeface="+mj-ea"/>
                          <a:cs typeface="Times New Roman" pitchFamily="18" charset="0"/>
                          <a:sym typeface="Calibri"/>
                        </a:rPr>
                        <a:t> </a:t>
                      </a:r>
                      <a:r>
                        <a:rPr lang="en-US" sz="1350" b="0" i="0" u="none" strike="noStrike" cap="none" spc="0" baseline="0" dirty="0">
                          <a:solidFill>
                            <a:srgbClr val="000000"/>
                          </a:solidFill>
                          <a:effectLst/>
                          <a:latin typeface="Times New Roman" pitchFamily="18" charset="0"/>
                          <a:ea typeface="+mj-ea"/>
                          <a:cs typeface="Times New Roman" pitchFamily="18" charset="0"/>
                          <a:sym typeface="Calibri"/>
                        </a:rPr>
                        <a:t> Students will </a:t>
                      </a:r>
                      <a:r>
                        <a:rPr lang="en-US" sz="1350" b="0" i="0" u="none" strike="noStrike" cap="none" spc="0" baseline="0" dirty="0" err="1">
                          <a:solidFill>
                            <a:srgbClr val="000000"/>
                          </a:solidFill>
                          <a:effectLst/>
                          <a:latin typeface="Times New Roman" pitchFamily="18" charset="0"/>
                          <a:ea typeface="+mj-ea"/>
                          <a:cs typeface="Times New Roman" pitchFamily="18" charset="0"/>
                          <a:sym typeface="Calibri"/>
                        </a:rPr>
                        <a:t>organise</a:t>
                      </a:r>
                      <a:r>
                        <a:rPr lang="en-US" sz="1350" b="0" i="0" u="none" strike="noStrike" cap="none" spc="0" baseline="0" dirty="0">
                          <a:solidFill>
                            <a:srgbClr val="000000"/>
                          </a:solidFill>
                          <a:effectLst/>
                          <a:latin typeface="Times New Roman" pitchFamily="18" charset="0"/>
                          <a:ea typeface="+mj-ea"/>
                          <a:cs typeface="Times New Roman" pitchFamily="18" charset="0"/>
                          <a:sym typeface="Calibri"/>
                        </a:rPr>
                        <a:t> an interactive classroom session where </a:t>
                      </a:r>
                    </a:p>
                    <a:p>
                      <a:pPr algn="l">
                        <a:lnSpc>
                          <a:spcPct val="100000"/>
                        </a:lnSpc>
                      </a:pPr>
                      <a:r>
                        <a:rPr lang="en-US" sz="1350" b="0" i="0" u="none" strike="noStrike" cap="none" spc="0" baseline="0" dirty="0">
                          <a:solidFill>
                            <a:srgbClr val="000000"/>
                          </a:solidFill>
                          <a:effectLst/>
                          <a:latin typeface="Times New Roman" pitchFamily="18" charset="0"/>
                          <a:ea typeface="+mj-ea"/>
                          <a:cs typeface="Times New Roman" pitchFamily="18" charset="0"/>
                          <a:sym typeface="Calibri"/>
                        </a:rPr>
                        <a:t>   they will act as bankers and borrowers to understand the flow </a:t>
                      </a:r>
                    </a:p>
                    <a:p>
                      <a:pPr algn="l">
                        <a:lnSpc>
                          <a:spcPct val="100000"/>
                        </a:lnSpc>
                      </a:pPr>
                      <a:r>
                        <a:rPr lang="en-US" sz="1350" b="0" i="0" u="none" strike="noStrike" cap="none" spc="0" baseline="0" dirty="0">
                          <a:solidFill>
                            <a:srgbClr val="000000"/>
                          </a:solidFill>
                          <a:effectLst/>
                          <a:latin typeface="Times New Roman" pitchFamily="18" charset="0"/>
                          <a:ea typeface="+mj-ea"/>
                          <a:cs typeface="Times New Roman" pitchFamily="18" charset="0"/>
                          <a:sym typeface="Calibri"/>
                        </a:rPr>
                        <a:t>   of money, the process of lending, and the impact of credit on </a:t>
                      </a:r>
                      <a:br>
                        <a:rPr lang="en-US" sz="1350" b="0" i="0" u="none" strike="noStrike" cap="none" spc="0" baseline="0" dirty="0">
                          <a:solidFill>
                            <a:srgbClr val="000000"/>
                          </a:solidFill>
                          <a:effectLst/>
                          <a:latin typeface="Times New Roman" pitchFamily="18" charset="0"/>
                          <a:ea typeface="+mj-ea"/>
                          <a:cs typeface="Times New Roman" pitchFamily="18" charset="0"/>
                          <a:sym typeface="Calibri"/>
                        </a:rPr>
                      </a:br>
                      <a:r>
                        <a:rPr lang="en-US" sz="1350" b="0" i="0" u="none" strike="noStrike" cap="none" spc="0" baseline="0" dirty="0">
                          <a:solidFill>
                            <a:srgbClr val="000000"/>
                          </a:solidFill>
                          <a:effectLst/>
                          <a:latin typeface="Times New Roman" pitchFamily="18" charset="0"/>
                          <a:ea typeface="+mj-ea"/>
                          <a:cs typeface="Times New Roman" pitchFamily="18" charset="0"/>
                          <a:sym typeface="Calibri"/>
                        </a:rPr>
                        <a:t>   the economy.</a:t>
                      </a:r>
                    </a:p>
                    <a:p>
                      <a:pPr marL="55563" marR="0" indent="55563"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350" b="1" i="0" u="none" strike="noStrike" cap="none" spc="0" baseline="0" dirty="0">
                          <a:solidFill>
                            <a:srgbClr val="000000"/>
                          </a:solidFill>
                          <a:effectLst/>
                          <a:latin typeface="Times New Roman" pitchFamily="18" charset="0"/>
                          <a:ea typeface="+mn-ea"/>
                          <a:cs typeface="+mn-cs"/>
                          <a:sym typeface="Calibri"/>
                        </a:rPr>
                        <a:t>AIL</a:t>
                      </a:r>
                      <a:r>
                        <a:rPr lang="en-US" sz="1350" b="1" dirty="0"/>
                        <a:t> : </a:t>
                      </a:r>
                      <a:r>
                        <a:rPr lang="en-US" sz="1350" b="1" dirty="0">
                          <a:effectLst/>
                          <a:latin typeface="Times New Roman" pitchFamily="18" charset="0"/>
                        </a:rPr>
                        <a:t>Printed Voices – The Power Of The Press</a:t>
                      </a:r>
                      <a:endParaRPr lang="en-US" sz="1350" b="1" dirty="0">
                        <a:effectLst/>
                        <a:latin typeface="Arial" charset="0"/>
                      </a:endParaRPr>
                    </a:p>
                    <a:p>
                      <a:pPr marL="111125" marR="0" indent="-55563"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350" b="0" dirty="0">
                          <a:effectLst/>
                          <a:latin typeface="Times New Roman" pitchFamily="18" charset="0"/>
                          <a:ea typeface="Arial" charset="0"/>
                        </a:rPr>
                        <a:t> Students will create a miniature</a:t>
                      </a:r>
                      <a:r>
                        <a:rPr lang="en-US" sz="1350" b="0" baseline="0" dirty="0">
                          <a:effectLst/>
                          <a:latin typeface="Times New Roman" pitchFamily="18" charset="0"/>
                          <a:ea typeface="Arial" charset="0"/>
                        </a:rPr>
                        <a:t> </a:t>
                      </a:r>
                      <a:r>
                        <a:rPr lang="en-US" sz="1350" b="0" dirty="0">
                          <a:effectLst/>
                          <a:latin typeface="Times New Roman" pitchFamily="18" charset="0"/>
                          <a:ea typeface="Arial" charset="0"/>
                        </a:rPr>
                        <a:t>inspired by the print culture of the 19th–20th century.</a:t>
                      </a:r>
                      <a:r>
                        <a:rPr lang="en-US" sz="1350" b="0" baseline="0" dirty="0">
                          <a:effectLst/>
                          <a:latin typeface="Arial" charset="0"/>
                          <a:ea typeface="Arial" charset="0"/>
                        </a:rPr>
                        <a:t> </a:t>
                      </a:r>
                      <a:r>
                        <a:rPr lang="en-US" sz="1350" b="0" dirty="0">
                          <a:effectLst/>
                          <a:latin typeface="Times New Roman" pitchFamily="18" charset="0"/>
                          <a:ea typeface="Arial" charset="0"/>
                        </a:rPr>
                        <a:t>They will select a theme such as social </a:t>
                      </a:r>
                    </a:p>
                    <a:p>
                      <a:pPr marL="111125" marR="0" indent="0"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350" b="0" dirty="0">
                          <a:effectLst/>
                          <a:latin typeface="Times New Roman" pitchFamily="18" charset="0"/>
                          <a:ea typeface="Arial" charset="0"/>
                        </a:rPr>
                        <a:t> reform, women education</a:t>
                      </a:r>
                      <a:r>
                        <a:rPr lang="en-US" sz="1350" b="0" baseline="0" dirty="0">
                          <a:effectLst/>
                          <a:latin typeface="Times New Roman" pitchFamily="18" charset="0"/>
                          <a:ea typeface="Arial" charset="0"/>
                        </a:rPr>
                        <a:t> etc.</a:t>
                      </a:r>
                    </a:p>
                    <a:p>
                      <a:pPr marL="55563" indent="55563"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b="1" dirty="0"/>
                        <a:t>Skills Developed: </a:t>
                      </a:r>
                      <a:r>
                        <a:rPr lang="en-US" sz="1350" b="0" dirty="0"/>
                        <a:t>Rational Thinking,</a:t>
                      </a:r>
                      <a:r>
                        <a:rPr lang="en-US" sz="1350" b="0" baseline="0" dirty="0"/>
                        <a:t> </a:t>
                      </a:r>
                      <a:r>
                        <a:rPr lang="en-US" sz="1350" b="0" dirty="0"/>
                        <a:t>Analytical Skills</a:t>
                      </a:r>
                    </a:p>
                    <a:p>
                      <a:pPr marL="55563" indent="55563"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b="1" dirty="0">
                          <a:latin typeface="Times New Roman" pitchFamily="18" charset="0"/>
                          <a:ea typeface="Times New Roman" pitchFamily="18" charset="0"/>
                          <a:cs typeface="Times New Roman" pitchFamily="18" charset="0"/>
                          <a:sym typeface="Times New Roman" pitchFamily="18" charset="0"/>
                        </a:rPr>
                        <a:t>SPS SLOT:</a:t>
                      </a:r>
                      <a:r>
                        <a:rPr lang="en-US" sz="1350" b="1" baseline="0" dirty="0">
                          <a:latin typeface="Times New Roman" pitchFamily="18" charset="0"/>
                          <a:ea typeface="Times New Roman" pitchFamily="18" charset="0"/>
                          <a:cs typeface="Times New Roman" pitchFamily="18" charset="0"/>
                          <a:sym typeface="Times New Roman" pitchFamily="18" charset="0"/>
                        </a:rPr>
                        <a:t> </a:t>
                      </a:r>
                    </a:p>
                    <a:p>
                      <a:pPr marL="55880" indent="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b="1" baseline="0" dirty="0">
                          <a:latin typeface="Times New Roman" pitchFamily="18" charset="0"/>
                          <a:cs typeface="Times New Roman" pitchFamily="18" charset="0"/>
                          <a:sym typeface="Times New Roman" pitchFamily="18" charset="0"/>
                        </a:rPr>
                        <a:t>  </a:t>
                      </a:r>
                      <a:r>
                        <a:rPr lang="en-US" sz="1350" b="0" baseline="0" dirty="0">
                          <a:latin typeface="Times New Roman" pitchFamily="18" charset="0"/>
                          <a:cs typeface="Times New Roman" pitchFamily="18" charset="0"/>
                          <a:sym typeface="Times New Roman" pitchFamily="18" charset="0"/>
                        </a:rPr>
                        <a:t>1</a:t>
                      </a:r>
                      <a:r>
                        <a:rPr lang="en-US" sz="1350" b="0" i="0" u="none" strike="noStrike" cap="none" spc="0" baseline="0" dirty="0">
                          <a:solidFill>
                            <a:schemeClr val="tx1"/>
                          </a:solidFill>
                          <a:latin typeface="Times New Roman" pitchFamily="18" charset="0"/>
                          <a:ea typeface="Times New Roman" pitchFamily="18" charset="0"/>
                          <a:cs typeface="Times New Roman" pitchFamily="18" charset="0"/>
                          <a:sym typeface="Times New Roman" pitchFamily="18" charset="0"/>
                        </a:rPr>
                        <a:t>. To i</a:t>
                      </a:r>
                      <a:r>
                        <a:rPr lang="en-US" sz="1350" b="0" i="0" u="none" strike="noStrike" cap="none" spc="0" baseline="0" dirty="0">
                          <a:solidFill>
                            <a:schemeClr val="tx1"/>
                          </a:solidFill>
                          <a:latin typeface="Times New Roman" pitchFamily="18" charset="0"/>
                          <a:ea typeface="Times New Roman" pitchFamily="18" charset="0"/>
                          <a:cs typeface="Times New Roman" pitchFamily="18" charset="0"/>
                          <a:sym typeface="Calibri"/>
                        </a:rPr>
                        <a:t>dentify and mark the major crop-producing  regions in India.</a:t>
                      </a:r>
                    </a:p>
                    <a:p>
                      <a:pPr marL="55880" indent="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b="0" i="0" u="none" strike="noStrike" cap="none" spc="0" baseline="0" dirty="0">
                          <a:solidFill>
                            <a:schemeClr val="tx1"/>
                          </a:solidFill>
                          <a:latin typeface="Times New Roman" pitchFamily="18" charset="0"/>
                          <a:ea typeface="Times New Roman" pitchFamily="18" charset="0"/>
                          <a:cs typeface="Times New Roman" pitchFamily="18" charset="0"/>
                          <a:sym typeface="Calibri"/>
                        </a:rPr>
                        <a:t>  2. To locate </a:t>
                      </a:r>
                      <a:r>
                        <a:rPr lang="en-US" sz="1350" b="0" dirty="0"/>
                        <a:t>&amp; label the places</a:t>
                      </a:r>
                      <a:r>
                        <a:rPr lang="en-US" sz="1350" b="0" baseline="0" dirty="0"/>
                        <a:t> </a:t>
                      </a:r>
                      <a:r>
                        <a:rPr lang="en-US" sz="1350" b="0" dirty="0"/>
                        <a:t>known for rice, wheat, and   </a:t>
                      </a:r>
                    </a:p>
                    <a:p>
                      <a:pPr marL="55880" indent="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b="0" dirty="0"/>
                        <a:t>    sugarcane cultivation.</a:t>
                      </a:r>
                    </a:p>
                  </a:txBody>
                  <a:tcPr marL="0" marR="0" marT="0" marB="0" anchor="ctr" horzOverflow="overflow">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2"/>
                  </a:ext>
                </a:extLst>
              </a:tr>
            </a:tbl>
          </a:graphicData>
        </a:graphic>
      </p:graphicFrame>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1" name="Rectangle 2"/>
          <p:cNvSpPr/>
          <p:nvPr/>
        </p:nvSpPr>
        <p:spPr>
          <a:xfrm>
            <a:off x="270583" y="298297"/>
            <a:ext cx="6310328" cy="9275196"/>
          </a:xfrm>
          <a:prstGeom prst="rect">
            <a:avLst/>
          </a:prstGeom>
          <a:ln w="76200">
            <a:solidFill>
              <a:srgbClr val="32538F"/>
            </a:solidFill>
            <a:miter/>
          </a:ln>
        </p:spPr>
        <p:txBody>
          <a:bodyPr lIns="45718" tIns="45718" rIns="45718" bIns="45718" anchor="ctr"/>
          <a:lstStyle/>
          <a:p>
            <a:pPr algn="ctr">
              <a:defRPr>
                <a:solidFill>
                  <a:srgbClr val="FFFFFF"/>
                </a:solidFill>
              </a:defRPr>
            </a:pPr>
            <a:endParaRPr/>
          </a:p>
        </p:txBody>
      </p:sp>
      <p:sp>
        <p:nvSpPr>
          <p:cNvPr id="1048652" name="TextBox 6"/>
          <p:cNvSpPr txBox="1"/>
          <p:nvPr/>
        </p:nvSpPr>
        <p:spPr>
          <a:xfrm>
            <a:off x="3370805" y="9545780"/>
            <a:ext cx="326367" cy="369328"/>
          </a:xfrm>
          <a:prstGeom prst="rect">
            <a:avLst/>
          </a:prstGeom>
          <a:ln w="12700">
            <a:miter lim="400000"/>
          </a:ln>
        </p:spPr>
        <p:txBody>
          <a:bodyPr wrap="none" lIns="45718" tIns="45718" rIns="45718" bIns="45718">
            <a:spAutoFit/>
          </a:bodyPr>
          <a:lstStyle/>
          <a:p>
            <a:r>
              <a:rPr lang="en-US" dirty="0"/>
              <a:t>21</a:t>
            </a:r>
            <a:endParaRPr dirty="0"/>
          </a:p>
        </p:txBody>
      </p:sp>
      <p:graphicFrame>
        <p:nvGraphicFramePr>
          <p:cNvPr id="4194324" name="Table 1"/>
          <p:cNvGraphicFramePr>
            <a:graphicFrameLocks noGrp="1"/>
          </p:cNvGraphicFramePr>
          <p:nvPr>
            <p:extLst>
              <p:ext uri="{D42A27DB-BD31-4B8C-83A1-F6EECF244321}">
                <p14:modId xmlns:p14="http://schemas.microsoft.com/office/powerpoint/2010/main" val="1120223443"/>
              </p:ext>
            </p:extLst>
          </p:nvPr>
        </p:nvGraphicFramePr>
        <p:xfrm>
          <a:off x="447931" y="385408"/>
          <a:ext cx="5955632" cy="9021597"/>
        </p:xfrm>
        <a:graphic>
          <a:graphicData uri="http://schemas.openxmlformats.org/drawingml/2006/table">
            <a:tbl>
              <a:tblPr/>
              <a:tblGrid>
                <a:gridCol w="1267097">
                  <a:extLst>
                    <a:ext uri="{9D8B030D-6E8A-4147-A177-3AD203B41FA5}">
                      <a16:colId xmlns:a16="http://schemas.microsoft.com/office/drawing/2014/main" val="20000"/>
                    </a:ext>
                  </a:extLst>
                </a:gridCol>
                <a:gridCol w="4688535">
                  <a:extLst>
                    <a:ext uri="{9D8B030D-6E8A-4147-A177-3AD203B41FA5}">
                      <a16:colId xmlns:a16="http://schemas.microsoft.com/office/drawing/2014/main" val="20001"/>
                    </a:ext>
                  </a:extLst>
                </a:gridCol>
              </a:tblGrid>
              <a:tr h="3093218">
                <a:tc>
                  <a:txBody>
                    <a:bodyPr/>
                    <a:lstStyle/>
                    <a:p>
                      <a:pPr algn="ctr" defTabSz="685800">
                        <a:lnSpc>
                          <a:spcPct val="115000"/>
                        </a:lnSpc>
                        <a:defRPr sz="1800"/>
                      </a:pPr>
                      <a:r>
                        <a:rPr lang="en-US" sz="1400" b="1" dirty="0">
                          <a:latin typeface="Times New Roman" pitchFamily="18" charset="0"/>
                          <a:ea typeface="Times New Roman" pitchFamily="18" charset="0"/>
                          <a:cs typeface="Times New Roman" pitchFamily="18" charset="0"/>
                          <a:sym typeface="Times New Roman" pitchFamily="18" charset="0"/>
                        </a:rPr>
                        <a:t>AUGUST</a:t>
                      </a:r>
                      <a:endParaRPr sz="1400" b="1" dirty="0">
                        <a:latin typeface="Times New Roman" pitchFamily="18" charset="0"/>
                        <a:ea typeface="Times New Roman" pitchFamily="18" charset="0"/>
                        <a:cs typeface="Times New Roman" pitchFamily="18" charset="0"/>
                        <a:sym typeface="Times New Roman" pitchFamily="18" charset="0"/>
                      </a:endParaRP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indent="0"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400" dirty="0"/>
                        <a:t>  Civics : Ch-4 </a:t>
                      </a:r>
                      <a:r>
                        <a:rPr lang="en-US" sz="1400" b="0" dirty="0"/>
                        <a:t>Political Parties</a:t>
                      </a:r>
                      <a:endParaRPr lang="en-US" sz="1400" dirty="0"/>
                    </a:p>
                    <a:p>
                      <a:pPr marL="109855" indent="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dirty="0"/>
                        <a:t>Geography :Ch-5 </a:t>
                      </a:r>
                      <a:r>
                        <a:rPr lang="en-US" sz="1400" b="0" dirty="0"/>
                        <a:t>Minerals and Energy Resources</a:t>
                      </a:r>
                    </a:p>
                    <a:p>
                      <a:pPr algn="l">
                        <a:lnSpc>
                          <a:spcPct val="100000"/>
                        </a:lnSpc>
                      </a:pPr>
                      <a:r>
                        <a:rPr lang="en-US" sz="1400" b="1" i="0" u="none" strike="noStrike" cap="none" spc="0" baseline="0" dirty="0">
                          <a:solidFill>
                            <a:srgbClr val="000000"/>
                          </a:solidFill>
                          <a:effectLst/>
                          <a:latin typeface="Times New Roman" pitchFamily="18" charset="0"/>
                          <a:ea typeface="+mj-ea"/>
                          <a:cs typeface="Times New Roman" pitchFamily="18" charset="0"/>
                          <a:sym typeface="Calibri"/>
                        </a:rPr>
                        <a:t>  </a:t>
                      </a:r>
                      <a:r>
                        <a:rPr lang="en-US" sz="1400" b="1" u="none" dirty="0">
                          <a:latin typeface="Times New Roman" panose="02020603050405020304" pitchFamily="18" charset="0"/>
                          <a:cs typeface="Times New Roman" panose="02020603050405020304" pitchFamily="18" charset="0"/>
                        </a:rPr>
                        <a:t>SEA/ELA </a:t>
                      </a:r>
                      <a:r>
                        <a:rPr lang="en-US" sz="1400" b="1" i="0" u="none" strike="noStrike" cap="none" spc="0" baseline="0" dirty="0">
                          <a:solidFill>
                            <a:srgbClr val="000000"/>
                          </a:solidFill>
                          <a:effectLst/>
                          <a:latin typeface="Times New Roman" pitchFamily="18" charset="0"/>
                          <a:ea typeface="+mj-ea"/>
                          <a:cs typeface="Times New Roman" pitchFamily="18" charset="0"/>
                          <a:sym typeface="Calibri"/>
                        </a:rPr>
                        <a:t> </a:t>
                      </a:r>
                      <a:r>
                        <a:rPr lang="en-US" sz="1400" b="1" dirty="0">
                          <a:latin typeface="Times New Roman" pitchFamily="18" charset="0"/>
                          <a:cs typeface="Times New Roman" pitchFamily="18" charset="0"/>
                        </a:rPr>
                        <a:t>: </a:t>
                      </a:r>
                      <a:r>
                        <a:rPr lang="en-US" sz="1400" b="1" i="0" u="none" strike="noStrike" cap="none" spc="0" baseline="0" dirty="0">
                          <a:solidFill>
                            <a:srgbClr val="000000"/>
                          </a:solidFill>
                          <a:effectLst/>
                          <a:latin typeface="Times New Roman" pitchFamily="18" charset="0"/>
                          <a:ea typeface="+mj-ea"/>
                          <a:cs typeface="Times New Roman" pitchFamily="18" charset="0"/>
                          <a:sym typeface="Calibri"/>
                        </a:rPr>
                        <a:t>Mock Parliament: Check and Balance</a:t>
                      </a:r>
                      <a:br>
                        <a:rPr lang="en-US" sz="1400" b="0" i="0" u="none" strike="noStrike" cap="none" spc="0" baseline="0" dirty="0">
                          <a:solidFill>
                            <a:srgbClr val="000000"/>
                          </a:solidFill>
                          <a:effectLst/>
                          <a:latin typeface="Times New Roman" pitchFamily="18" charset="0"/>
                          <a:ea typeface="+mj-ea"/>
                          <a:cs typeface="Times New Roman" pitchFamily="18" charset="0"/>
                          <a:sym typeface="Calibri"/>
                        </a:rPr>
                      </a:br>
                      <a:r>
                        <a:rPr lang="en-US" sz="1400" b="0" i="0" u="none" strike="noStrike" cap="none" spc="0" baseline="0" dirty="0">
                          <a:solidFill>
                            <a:srgbClr val="000000"/>
                          </a:solidFill>
                          <a:effectLst/>
                          <a:latin typeface="Times New Roman" pitchFamily="18" charset="0"/>
                          <a:ea typeface="+mj-ea"/>
                          <a:cs typeface="Times New Roman" pitchFamily="18" charset="0"/>
                          <a:sym typeface="Calibri"/>
                        </a:rPr>
                        <a:t>  Students simulate a parliament session to show how opposition    </a:t>
                      </a:r>
                    </a:p>
                    <a:p>
                      <a:pPr algn="l">
                        <a:lnSpc>
                          <a:spcPct val="100000"/>
                        </a:lnSpc>
                      </a:pPr>
                      <a:r>
                        <a:rPr lang="en-US" sz="1400" b="0" i="0" u="none" strike="noStrike" cap="none" spc="0" baseline="0" dirty="0">
                          <a:solidFill>
                            <a:srgbClr val="000000"/>
                          </a:solidFill>
                          <a:effectLst/>
                          <a:latin typeface="Times New Roman" pitchFamily="18" charset="0"/>
                          <a:ea typeface="+mj-ea"/>
                          <a:cs typeface="Times New Roman" pitchFamily="18" charset="0"/>
                          <a:sym typeface="Calibri"/>
                        </a:rPr>
                        <a:t>  parties hold the government accountable.</a:t>
                      </a:r>
                    </a:p>
                    <a:p>
                      <a:pPr marL="109855" indent="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1" dirty="0"/>
                        <a:t>Skills Developed: </a:t>
                      </a:r>
                      <a:r>
                        <a:rPr lang="en-US" sz="1400" b="0" dirty="0"/>
                        <a:t>Decision making, Political Awareness</a:t>
                      </a:r>
                    </a:p>
                    <a:p>
                      <a:pPr marL="109855" marR="0" indent="0"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400" b="1" dirty="0">
                          <a:latin typeface="Times New Roman" pitchFamily="18" charset="0"/>
                          <a:ea typeface="Times New Roman" pitchFamily="18" charset="0"/>
                          <a:cs typeface="Times New Roman" pitchFamily="18" charset="0"/>
                          <a:sym typeface="Times New Roman" pitchFamily="18" charset="0"/>
                        </a:rPr>
                        <a:t>SPS SLOT:</a:t>
                      </a:r>
                    </a:p>
                    <a:p>
                      <a:pPr marL="109855" marR="0" indent="0"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400" dirty="0"/>
                        <a:t>1. </a:t>
                      </a:r>
                      <a:r>
                        <a:rPr lang="en-US" sz="1400" b="0" dirty="0">
                          <a:latin typeface="Times New Roman" pitchFamily="18" charset="0"/>
                          <a:ea typeface="Times New Roman" pitchFamily="18" charset="0"/>
                          <a:cs typeface="Times New Roman" pitchFamily="18" charset="0"/>
                          <a:sym typeface="Times New Roman" pitchFamily="18" charset="0"/>
                        </a:rPr>
                        <a:t>To</a:t>
                      </a:r>
                      <a:r>
                        <a:rPr lang="en-US" sz="1400" dirty="0"/>
                        <a:t> </a:t>
                      </a:r>
                      <a:r>
                        <a:rPr lang="en-US" sz="1400" b="0" dirty="0"/>
                        <a:t>mark and label the major mineral resources of India.</a:t>
                      </a:r>
                    </a:p>
                    <a:p>
                      <a:pPr marL="55880" indent="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dirty="0"/>
                        <a:t> 2. </a:t>
                      </a:r>
                      <a:r>
                        <a:rPr lang="en-US" sz="1400" b="0" dirty="0">
                          <a:latin typeface="Times New Roman" pitchFamily="18" charset="0"/>
                          <a:ea typeface="Times New Roman" pitchFamily="18" charset="0"/>
                          <a:cs typeface="Times New Roman" pitchFamily="18" charset="0"/>
                          <a:sym typeface="Times New Roman" pitchFamily="18" charset="0"/>
                        </a:rPr>
                        <a:t>To i</a:t>
                      </a:r>
                      <a:r>
                        <a:rPr lang="en-US" sz="1400" b="0" dirty="0"/>
                        <a:t>dentify and label the regions with significant coal, iron, and  petroleum reserves.</a:t>
                      </a:r>
                    </a:p>
                    <a:p>
                      <a:pPr marL="55880" indent="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dirty="0"/>
                        <a:t> 3. </a:t>
                      </a:r>
                      <a:r>
                        <a:rPr lang="en-US" sz="1400" b="0" dirty="0">
                          <a:latin typeface="Times New Roman" pitchFamily="18" charset="0"/>
                          <a:ea typeface="Times New Roman" pitchFamily="18" charset="0"/>
                          <a:cs typeface="Times New Roman" pitchFamily="18" charset="0"/>
                          <a:sym typeface="Times New Roman" pitchFamily="18" charset="0"/>
                        </a:rPr>
                        <a:t>To l</a:t>
                      </a:r>
                      <a:r>
                        <a:rPr lang="en-US" sz="1400" b="0" dirty="0"/>
                        <a:t>ocate and mark the major thermal &amp; Nuclear power plants</a:t>
                      </a:r>
                      <a:r>
                        <a:rPr lang="en-US" sz="1400" b="0" baseline="0" dirty="0"/>
                        <a:t> </a:t>
                      </a:r>
                      <a:r>
                        <a:rPr lang="en-US" sz="1400" b="0" dirty="0"/>
                        <a:t>in India.</a:t>
                      </a:r>
                    </a:p>
                    <a:p>
                      <a:pPr marL="55880" marR="0" lvl="0" indent="0" algn="ctr" defTabSz="685800" rtl="0" eaLnBrk="1" fontAlgn="auto" latinLnBrk="0" hangingPunct="1">
                        <a:lnSpc>
                          <a:spcPct val="100000"/>
                        </a:lnSpc>
                        <a:spcBef>
                          <a:spcPts val="0"/>
                        </a:spcBef>
                        <a:spcAft>
                          <a:spcPts val="0"/>
                        </a:spcAft>
                        <a:buClrTx/>
                        <a:buSzTx/>
                        <a:buFontTx/>
                        <a:buNone/>
                        <a:tabLst/>
                        <a:defRPr sz="1400" b="1">
                          <a:latin typeface="Times New Roman" pitchFamily="18" charset="0"/>
                          <a:ea typeface="Times New Roman" pitchFamily="18" charset="0"/>
                          <a:cs typeface="Times New Roman" pitchFamily="18" charset="0"/>
                          <a:sym typeface="Times New Roman" pitchFamily="18" charset="0"/>
                        </a:defRPr>
                      </a:pPr>
                      <a:r>
                        <a:rPr lang="en-US" sz="1400" b="0" dirty="0"/>
                        <a:t> </a:t>
                      </a:r>
                      <a:r>
                        <a:rPr lang="en-US" sz="1400" b="1" dirty="0">
                          <a:latin typeface="Times New Roman" pitchFamily="18" charset="0"/>
                          <a:ea typeface="Times New Roman" pitchFamily="18" charset="0"/>
                          <a:cs typeface="Times New Roman" pitchFamily="18" charset="0"/>
                          <a:sym typeface="Times New Roman" pitchFamily="18" charset="0"/>
                        </a:rPr>
                        <a:t>REVISION FOR FIRST TERM EXAMS</a:t>
                      </a:r>
                    </a:p>
                  </a:txBody>
                  <a:tcPr marL="0" marR="0" marT="0" marB="0" horzOverflow="overflow">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r h="1501393">
                <a:tc>
                  <a:txBody>
                    <a:bodyPr/>
                    <a:lstStyle/>
                    <a:p>
                      <a:pPr algn="ctr" defTabSz="685800">
                        <a:lnSpc>
                          <a:spcPct val="115000"/>
                        </a:lnSpc>
                        <a:defRPr sz="1800"/>
                      </a:pPr>
                      <a:r>
                        <a:rPr lang="en-US" sz="1400" b="1" dirty="0">
                          <a:latin typeface="Times New Roman" pitchFamily="18" charset="0"/>
                          <a:ea typeface="Times New Roman" pitchFamily="18" charset="0"/>
                          <a:cs typeface="Times New Roman" pitchFamily="18" charset="0"/>
                          <a:sym typeface="Times New Roman" pitchFamily="18" charset="0"/>
                        </a:rPr>
                        <a:t>SEPTEMBER</a:t>
                      </a:r>
                      <a:endParaRPr sz="1400" b="1" dirty="0">
                        <a:latin typeface="Times New Roman" pitchFamily="18" charset="0"/>
                        <a:ea typeface="Times New Roman" pitchFamily="18" charset="0"/>
                        <a:cs typeface="Times New Roman" pitchFamily="18" charset="0"/>
                        <a:sym typeface="Times New Roman" pitchFamily="18" charset="0"/>
                      </a:endParaRPr>
                    </a:p>
                  </a:txBody>
                  <a:tcPr marL="0" marR="0" marT="0" marB="0" horzOverflow="overflow">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sz="1400" b="1">
                          <a:latin typeface="Times New Roman" pitchFamily="18" charset="0"/>
                          <a:ea typeface="Times New Roman" pitchFamily="18" charset="0"/>
                          <a:cs typeface="Times New Roman" pitchFamily="18" charset="0"/>
                          <a:sym typeface="Times New Roman" pitchFamily="18" charset="0"/>
                        </a:defRPr>
                      </a:pPr>
                      <a:r>
                        <a:rPr lang="en-US" sz="1400" dirty="0"/>
                        <a:t>  Economics :Ch-4 </a:t>
                      </a:r>
                      <a:r>
                        <a:rPr lang="en-US" sz="1400" b="0" dirty="0"/>
                        <a:t>Globalization and the Indian Economy</a:t>
                      </a:r>
                    </a:p>
                    <a:p>
                      <a:pPr algn="l">
                        <a:lnSpc>
                          <a:spcPct val="100000"/>
                        </a:lnSpc>
                      </a:pPr>
                      <a:r>
                        <a:rPr lang="en-US" sz="1400" b="1" i="0" u="none" strike="noStrike" cap="none" spc="0" baseline="0" dirty="0">
                          <a:solidFill>
                            <a:srgbClr val="000000"/>
                          </a:solidFill>
                          <a:effectLst/>
                          <a:latin typeface="Times New Roman" pitchFamily="18" charset="0"/>
                          <a:ea typeface="+mn-ea"/>
                          <a:cs typeface="Times New Roman" pitchFamily="18" charset="0"/>
                          <a:sym typeface="Calibri"/>
                        </a:rPr>
                        <a:t>  AIL : </a:t>
                      </a:r>
                      <a:r>
                        <a:rPr lang="en-US" sz="1400" b="1" i="0" u="none" strike="noStrike" cap="none" spc="0" baseline="0" dirty="0" err="1">
                          <a:solidFill>
                            <a:srgbClr val="000000"/>
                          </a:solidFill>
                          <a:effectLst/>
                          <a:latin typeface="Times New Roman" pitchFamily="18" charset="0"/>
                          <a:ea typeface="+mn-ea"/>
                          <a:cs typeface="Times New Roman" pitchFamily="18" charset="0"/>
                          <a:sym typeface="Calibri"/>
                        </a:rPr>
                        <a:t>Globalisation</a:t>
                      </a:r>
                      <a:r>
                        <a:rPr lang="en-US" sz="1400" b="1" i="0" u="none" strike="noStrike" cap="none" spc="0" baseline="0" dirty="0">
                          <a:solidFill>
                            <a:srgbClr val="000000"/>
                          </a:solidFill>
                          <a:effectLst/>
                          <a:latin typeface="Times New Roman" pitchFamily="18" charset="0"/>
                          <a:ea typeface="+mn-ea"/>
                          <a:cs typeface="Times New Roman" pitchFamily="18" charset="0"/>
                          <a:sym typeface="Calibri"/>
                        </a:rPr>
                        <a:t> Impact Map</a:t>
                      </a:r>
                    </a:p>
                    <a:p>
                      <a:pPr algn="l">
                        <a:lnSpc>
                          <a:spcPct val="100000"/>
                        </a:lnSpc>
                      </a:pPr>
                      <a:r>
                        <a:rPr lang="en-US" sz="1400" b="0" i="0" u="none" strike="noStrike" cap="none" spc="0" baseline="0" dirty="0">
                          <a:solidFill>
                            <a:srgbClr val="000000"/>
                          </a:solidFill>
                          <a:effectLst/>
                          <a:latin typeface="Times New Roman" pitchFamily="18" charset="0"/>
                          <a:ea typeface="+mn-ea"/>
                          <a:cs typeface="Times New Roman" pitchFamily="18" charset="0"/>
                          <a:sym typeface="Calibri"/>
                        </a:rPr>
                        <a:t>  Students, in groups of six, will create and explain a visual</a:t>
                      </a:r>
                    </a:p>
                    <a:p>
                      <a:pPr algn="l">
                        <a:lnSpc>
                          <a:spcPct val="100000"/>
                        </a:lnSpc>
                      </a:pPr>
                      <a:r>
                        <a:rPr lang="en-US" sz="1400" b="0" i="0" u="none" strike="noStrike" cap="none" spc="0" baseline="0" dirty="0">
                          <a:solidFill>
                            <a:srgbClr val="000000"/>
                          </a:solidFill>
                          <a:effectLst/>
                          <a:latin typeface="Times New Roman" pitchFamily="18" charset="0"/>
                          <a:ea typeface="+mn-ea"/>
                          <a:cs typeface="Times New Roman" pitchFamily="18" charset="0"/>
                          <a:sym typeface="Calibri"/>
                        </a:rPr>
                        <a:t>  impact map highlighting how globalization influences India’s</a:t>
                      </a:r>
                    </a:p>
                    <a:p>
                      <a:pPr algn="l">
                        <a:lnSpc>
                          <a:spcPct val="100000"/>
                        </a:lnSpc>
                      </a:pPr>
                      <a:r>
                        <a:rPr lang="en-US" sz="1400" b="0" i="0" u="none" strike="noStrike" cap="none" spc="0" baseline="0" dirty="0">
                          <a:solidFill>
                            <a:srgbClr val="000000"/>
                          </a:solidFill>
                          <a:effectLst/>
                          <a:latin typeface="Times New Roman" pitchFamily="18" charset="0"/>
                          <a:ea typeface="+mn-ea"/>
                          <a:cs typeface="Times New Roman" pitchFamily="18" charset="0"/>
                          <a:sym typeface="Calibri"/>
                        </a:rPr>
                        <a:t>  economy, culture, employment, and daily life using textbook</a:t>
                      </a:r>
                    </a:p>
                    <a:p>
                      <a:pPr algn="l">
                        <a:lnSpc>
                          <a:spcPct val="100000"/>
                        </a:lnSpc>
                      </a:pPr>
                      <a:r>
                        <a:rPr lang="en-US" sz="1400" b="0" i="0" u="none" strike="noStrike" cap="none" spc="0" baseline="0" dirty="0">
                          <a:solidFill>
                            <a:srgbClr val="000000"/>
                          </a:solidFill>
                          <a:effectLst/>
                          <a:latin typeface="Times New Roman" pitchFamily="18" charset="0"/>
                          <a:ea typeface="+mn-ea"/>
                          <a:cs typeface="Times New Roman" pitchFamily="18" charset="0"/>
                          <a:sym typeface="Calibri"/>
                        </a:rPr>
                        <a:t>  and real-world examples.</a:t>
                      </a:r>
                    </a:p>
                    <a:p>
                      <a:pPr algn="l">
                        <a:lnSpc>
                          <a:spcPct val="100000"/>
                        </a:lnSpc>
                      </a:pPr>
                      <a:r>
                        <a:rPr lang="en-US" sz="1400" b="1" i="0" u="none" strike="noStrike" cap="none" spc="0" baseline="0" dirty="0">
                          <a:solidFill>
                            <a:srgbClr val="000000"/>
                          </a:solidFill>
                          <a:effectLst/>
                          <a:latin typeface="Times New Roman" pitchFamily="18" charset="0"/>
                          <a:ea typeface="+mn-ea"/>
                          <a:cs typeface="Times New Roman" pitchFamily="18" charset="0"/>
                          <a:sym typeface="Calibri"/>
                        </a:rPr>
                        <a:t>  Skills Developed: </a:t>
                      </a:r>
                      <a:r>
                        <a:rPr lang="en-US" sz="1400" b="0" i="0" u="none" strike="noStrike" cap="none" spc="0" baseline="0" dirty="0">
                          <a:solidFill>
                            <a:srgbClr val="000000"/>
                          </a:solidFill>
                          <a:effectLst/>
                          <a:latin typeface="Times New Roman" pitchFamily="18" charset="0"/>
                          <a:ea typeface="+mn-ea"/>
                          <a:cs typeface="Times New Roman" pitchFamily="18" charset="0"/>
                          <a:sym typeface="Calibri"/>
                        </a:rPr>
                        <a:t>Collaboration &amp; Communication.</a:t>
                      </a:r>
                    </a:p>
                  </a:txBody>
                  <a:tcPr marL="0" marR="0" marT="0" marB="0" horzOverflow="overflow">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2"/>
                  </a:ext>
                </a:extLst>
              </a:tr>
              <a:tr h="3210921">
                <a:tc>
                  <a:txBody>
                    <a:bodyPr/>
                    <a:lstStyle/>
                    <a:p>
                      <a:pPr algn="ctr" defTabSz="685800">
                        <a:lnSpc>
                          <a:spcPct val="115000"/>
                        </a:lnSpc>
                        <a:defRPr sz="1800"/>
                      </a:pPr>
                      <a:r>
                        <a:rPr lang="en-US" sz="1400" b="1" dirty="0">
                          <a:latin typeface="Times New Roman" pitchFamily="18" charset="0"/>
                          <a:ea typeface="Times New Roman" pitchFamily="18" charset="0"/>
                          <a:cs typeface="Times New Roman" pitchFamily="18" charset="0"/>
                          <a:sym typeface="Times New Roman" pitchFamily="18" charset="0"/>
                        </a:rPr>
                        <a:t>OCTOBER</a:t>
                      </a:r>
                      <a:endParaRPr sz="1400" b="1" dirty="0">
                        <a:latin typeface="Times New Roman" pitchFamily="18" charset="0"/>
                        <a:ea typeface="Times New Roman" pitchFamily="18" charset="0"/>
                        <a:cs typeface="Times New Roman" pitchFamily="18" charset="0"/>
                        <a:sym typeface="Times New Roman" pitchFamily="18" charset="0"/>
                      </a:endParaRP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109855" indent="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dirty="0"/>
                        <a:t>History :Ch-3 </a:t>
                      </a:r>
                      <a:r>
                        <a:rPr lang="en-US" sz="1400" b="0" dirty="0"/>
                        <a:t>The Making of a Global World</a:t>
                      </a:r>
                    </a:p>
                    <a:p>
                      <a:pPr marL="109855" indent="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dirty="0"/>
                        <a:t>Geography: Ch-6 </a:t>
                      </a:r>
                      <a:r>
                        <a:rPr lang="en-US" sz="1400" b="0" dirty="0"/>
                        <a:t>Manufacturing Industries</a:t>
                      </a:r>
                    </a:p>
                    <a:p>
                      <a:pPr marL="109855" indent="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dirty="0"/>
                        <a:t>Civics : Ch-5 </a:t>
                      </a:r>
                      <a:r>
                        <a:rPr lang="en-US" sz="1400" b="0" dirty="0"/>
                        <a:t>Outcomes of Democracy</a:t>
                      </a:r>
                    </a:p>
                    <a:p>
                      <a:pPr marL="55880" indent="0" algn="l" defTabSz="685800">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sz="1400" b="1" baseline="0" dirty="0"/>
                        <a:t> </a:t>
                      </a:r>
                      <a:r>
                        <a:rPr lang="en-US" sz="1400" b="1" u="none" dirty="0"/>
                        <a:t>SEA/ELA </a:t>
                      </a:r>
                      <a:r>
                        <a:rPr lang="en-US" sz="1400" b="1" dirty="0"/>
                        <a:t>: Globalization in My Daily Life</a:t>
                      </a:r>
                    </a:p>
                    <a:p>
                      <a:pPr marL="55880" indent="0" algn="l" defTabSz="685800">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sz="1400" b="0" dirty="0">
                          <a:latin typeface="Times New Roman" pitchFamily="18" charset="0"/>
                          <a:cs typeface="Times New Roman" pitchFamily="18" charset="0"/>
                        </a:rPr>
                        <a:t> Students will l</a:t>
                      </a:r>
                      <a:r>
                        <a:rPr lang="en-US" sz="1400" b="0" dirty="0"/>
                        <a:t>ist the global brands/products used daily and  </a:t>
                      </a:r>
                    </a:p>
                    <a:p>
                      <a:pPr marL="55880" indent="0" algn="l" defTabSz="685800">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sz="1400" b="0" dirty="0"/>
                        <a:t> trace their origins.</a:t>
                      </a:r>
                    </a:p>
                    <a:p>
                      <a:pPr marL="55880" marR="0" lvl="0" indent="0" algn="l" defTabSz="685800" rtl="0" eaLnBrk="1" fontAlgn="auto" latinLnBrk="0" hangingPunct="1">
                        <a:lnSpc>
                          <a:spcPct val="100000"/>
                        </a:lnSpc>
                        <a:spcBef>
                          <a:spcPts val="0"/>
                        </a:spcBef>
                        <a:spcAft>
                          <a:spcPts val="0"/>
                        </a:spcAft>
                        <a:buClrTx/>
                        <a:buSzTx/>
                        <a:buFontTx/>
                        <a:buNone/>
                        <a:defRPr sz="1400">
                          <a:latin typeface="Times New Roman" pitchFamily="18" charset="0"/>
                          <a:ea typeface="Times New Roman" pitchFamily="18" charset="0"/>
                          <a:cs typeface="Times New Roman" pitchFamily="18" charset="0"/>
                          <a:sym typeface="Times New Roman" pitchFamily="18" charset="0"/>
                        </a:defRPr>
                      </a:pPr>
                      <a:r>
                        <a:rPr lang="en-US" sz="1400" b="1" dirty="0"/>
                        <a:t>AIL </a:t>
                      </a:r>
                      <a:r>
                        <a:rPr lang="en-US" sz="1400" b="1" dirty="0">
                          <a:solidFill>
                            <a:schemeClr val="tx1"/>
                          </a:solidFill>
                          <a:latin typeface="Times New Roman" pitchFamily="18" charset="0"/>
                          <a:cs typeface="Times New Roman" pitchFamily="18" charset="0"/>
                        </a:rPr>
                        <a:t>: </a:t>
                      </a:r>
                      <a:r>
                        <a:rPr lang="en-US" sz="1400" b="1" i="0" u="none" strike="noStrike" cap="none" spc="0" baseline="0" dirty="0">
                          <a:solidFill>
                            <a:schemeClr val="tx1"/>
                          </a:solidFill>
                          <a:effectLst/>
                          <a:latin typeface="Times New Roman" pitchFamily="18" charset="0"/>
                          <a:ea typeface="+mn-ea"/>
                          <a:cs typeface="Times New Roman" pitchFamily="18" charset="0"/>
                          <a:sym typeface="Times New Roman" pitchFamily="18" charset="0"/>
                        </a:rPr>
                        <a:t>From Raw to Ready-The Industry dance</a:t>
                      </a:r>
                      <a:endParaRPr lang="en-US" sz="1400" b="0" i="0" u="none" strike="noStrike" cap="none" spc="0" baseline="0" dirty="0">
                        <a:solidFill>
                          <a:schemeClr val="tx1"/>
                        </a:solidFill>
                        <a:effectLst/>
                        <a:latin typeface="Times New Roman" pitchFamily="18" charset="0"/>
                        <a:ea typeface="+mn-ea"/>
                        <a:cs typeface="Times New Roman" pitchFamily="18" charset="0"/>
                        <a:sym typeface="Times New Roman" pitchFamily="18" charset="0"/>
                      </a:endParaRPr>
                    </a:p>
                    <a:p>
                      <a:pPr marL="55880" marR="0" lvl="0" indent="0" algn="l" defTabSz="685800" rtl="0" eaLnBrk="1" fontAlgn="auto" latinLnBrk="0" hangingPunct="1">
                        <a:lnSpc>
                          <a:spcPct val="100000"/>
                        </a:lnSpc>
                        <a:spcBef>
                          <a:spcPts val="0"/>
                        </a:spcBef>
                        <a:spcAft>
                          <a:spcPts val="0"/>
                        </a:spcAft>
                        <a:buClrTx/>
                        <a:buSzTx/>
                        <a:buFontTx/>
                        <a:buNone/>
                        <a:defRPr sz="1400">
                          <a:latin typeface="Times New Roman" pitchFamily="18" charset="0"/>
                          <a:ea typeface="Times New Roman" pitchFamily="18" charset="0"/>
                          <a:cs typeface="Times New Roman" pitchFamily="18" charset="0"/>
                          <a:sym typeface="Times New Roman" pitchFamily="18" charset="0"/>
                        </a:defRPr>
                      </a:pPr>
                      <a:r>
                        <a:rPr lang="en-US" sz="1400" b="0" i="0" u="none" strike="noStrike" cap="none" spc="0" baseline="0" dirty="0">
                          <a:solidFill>
                            <a:schemeClr val="tx1"/>
                          </a:solidFill>
                          <a:effectLst/>
                          <a:latin typeface="Times New Roman" pitchFamily="18" charset="0"/>
                          <a:ea typeface="+mn-ea"/>
                          <a:cs typeface="Times New Roman" pitchFamily="18" charset="0"/>
                          <a:sym typeface="Times New Roman" pitchFamily="18" charset="0"/>
                        </a:rPr>
                        <a:t>Students will perform a creative dance sequence showing the journey of raw materials to finished goods in manufacturing industries, using body movements to represent machines, factories, and products. A short narration connects each stage to explain how industries support employment and economic growth.</a:t>
                      </a:r>
                    </a:p>
                    <a:p>
                      <a:pPr marL="55880" marR="0" lvl="0" indent="0" algn="l" defTabSz="685800" rtl="0" eaLnBrk="1" fontAlgn="auto" latinLnBrk="0" hangingPunct="1">
                        <a:lnSpc>
                          <a:spcPct val="100000"/>
                        </a:lnSpc>
                        <a:spcBef>
                          <a:spcPts val="0"/>
                        </a:spcBef>
                        <a:spcAft>
                          <a:spcPts val="0"/>
                        </a:spcAft>
                        <a:buClrTx/>
                        <a:buSzTx/>
                        <a:buFontTx/>
                        <a:buNone/>
                        <a:defRPr sz="1400">
                          <a:latin typeface="Times New Roman" pitchFamily="18" charset="0"/>
                          <a:ea typeface="Times New Roman" pitchFamily="18" charset="0"/>
                          <a:cs typeface="Times New Roman" pitchFamily="18" charset="0"/>
                          <a:sym typeface="Times New Roman" pitchFamily="18" charset="0"/>
                        </a:defRPr>
                      </a:pPr>
                      <a:r>
                        <a:rPr lang="en-US" sz="1400" b="1" dirty="0"/>
                        <a:t>Skills Developed: </a:t>
                      </a:r>
                      <a:r>
                        <a:rPr lang="en-US" sz="1400" b="0" dirty="0"/>
                        <a:t>Critical Thinking,</a:t>
                      </a:r>
                      <a:r>
                        <a:rPr lang="en-US" sz="1400" b="0" baseline="0" dirty="0"/>
                        <a:t> </a:t>
                      </a:r>
                      <a:r>
                        <a:rPr lang="en-US" sz="1400" b="0" dirty="0"/>
                        <a:t> Decision Making</a:t>
                      </a:r>
                    </a:p>
                    <a:p>
                      <a:pPr marL="0" marR="0" indent="60325"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400" b="1" dirty="0">
                          <a:latin typeface="Times New Roman" pitchFamily="18" charset="0"/>
                          <a:ea typeface="Times New Roman" pitchFamily="18" charset="0"/>
                          <a:cs typeface="Times New Roman" pitchFamily="18" charset="0"/>
                          <a:sym typeface="Times New Roman" pitchFamily="18" charset="0"/>
                        </a:rPr>
                        <a:t>SPS SLOT: </a:t>
                      </a:r>
                      <a:r>
                        <a:rPr lang="en-US" sz="1400" b="0" dirty="0">
                          <a:latin typeface="Times New Roman" pitchFamily="18" charset="0"/>
                          <a:ea typeface="Times New Roman" pitchFamily="18" charset="0"/>
                          <a:cs typeface="Times New Roman" pitchFamily="18" charset="0"/>
                          <a:sym typeface="Times New Roman" pitchFamily="18" charset="0"/>
                        </a:rPr>
                        <a:t>To</a:t>
                      </a:r>
                      <a:r>
                        <a:rPr lang="en-US" sz="1400" b="1" dirty="0">
                          <a:latin typeface="Times New Roman" pitchFamily="18" charset="0"/>
                          <a:ea typeface="Times New Roman" pitchFamily="18" charset="0"/>
                          <a:cs typeface="Times New Roman" pitchFamily="18" charset="0"/>
                          <a:sym typeface="Times New Roman" pitchFamily="18" charset="0"/>
                        </a:rPr>
                        <a:t> </a:t>
                      </a:r>
                      <a:r>
                        <a:rPr lang="en-US" sz="1400" b="0" dirty="0">
                          <a:latin typeface="Times New Roman" pitchFamily="18" charset="0"/>
                          <a:ea typeface="Times New Roman" pitchFamily="18" charset="0"/>
                          <a:cs typeface="Times New Roman" pitchFamily="18" charset="0"/>
                          <a:sym typeface="Times New Roman" pitchFamily="18" charset="0"/>
                        </a:rPr>
                        <a:t>i</a:t>
                      </a:r>
                      <a:r>
                        <a:rPr lang="en-US" sz="1400" b="0" dirty="0"/>
                        <a:t>dentify and label the major cotton</a:t>
                      </a:r>
                      <a:r>
                        <a:rPr lang="en-US" sz="1400" b="0" baseline="0" dirty="0"/>
                        <a:t> textile mills,  </a:t>
                      </a:r>
                    </a:p>
                    <a:p>
                      <a:pPr marL="0" marR="0" indent="60325"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400" b="0" baseline="0" dirty="0"/>
                        <a:t>iron and steel plants and software technology parks </a:t>
                      </a:r>
                      <a:r>
                        <a:rPr lang="en-US" sz="1400" b="0" dirty="0"/>
                        <a:t>in India</a:t>
                      </a:r>
                      <a:endParaRPr lang="en-US" sz="1400" b="1" dirty="0"/>
                    </a:p>
                  </a:txBody>
                  <a:tcPr marL="0" marR="0" marT="0" marB="0" anchor="ctr" horzOverflow="overflow">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3"/>
                  </a:ext>
                </a:extLst>
              </a:tr>
              <a:tr h="506613">
                <a:tc>
                  <a:txBody>
                    <a:bodyPr/>
                    <a:lstStyle/>
                    <a:p>
                      <a:pPr algn="ctr">
                        <a:lnSpc>
                          <a:spcPct val="115000"/>
                        </a:lnSpc>
                        <a:spcAft>
                          <a:spcPts val="0"/>
                        </a:spcAft>
                      </a:pPr>
                      <a:r>
                        <a:rPr lang="en-GB" sz="1350" b="1" dirty="0">
                          <a:latin typeface="Times New Roman" pitchFamily="18" charset="0"/>
                          <a:cs typeface="Times New Roman" pitchFamily="18" charset="0"/>
                        </a:rPr>
                        <a:t>NOVEMBER-</a:t>
                      </a:r>
                      <a:r>
                        <a:rPr lang="en-GB" sz="1350" b="1" baseline="0" dirty="0">
                          <a:latin typeface="Times New Roman" pitchFamily="18" charset="0"/>
                          <a:cs typeface="Times New Roman" pitchFamily="18" charset="0"/>
                        </a:rPr>
                        <a:t> FEBRUARY</a:t>
                      </a:r>
                      <a:endParaRPr lang="en-GB" sz="1350" b="1" dirty="0">
                        <a:latin typeface="Times New Roman" pitchFamily="18" charset="0"/>
                        <a:ea typeface="Calibri"/>
                        <a:cs typeface="Times New Roman" pitchFamily="18" charset="0"/>
                      </a:endParaRPr>
                    </a:p>
                  </a:txBody>
                  <a:tcPr marL="68580" marR="68580" marT="0" marB="0" anchor="ctr">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indent="0" algn="ctr" defTabSz="685800" rtl="0" eaLnBrk="1" fontAlgn="auto" latinLnBrk="0" hangingPunct="1">
                        <a:lnSpc>
                          <a:spcPct val="115000"/>
                        </a:lnSpc>
                        <a:spcBef>
                          <a:spcPts val="0"/>
                        </a:spcBef>
                        <a:spcAft>
                          <a:spcPts val="0"/>
                        </a:spcAft>
                        <a:buClrTx/>
                        <a:buSzTx/>
                        <a:buFontTx/>
                        <a:buNone/>
                      </a:pPr>
                      <a:r>
                        <a:rPr lang="en-US" sz="1350" b="1" kern="1200" dirty="0">
                          <a:latin typeface="Times New Roman" pitchFamily="18" charset="0"/>
                          <a:cs typeface="Times New Roman" pitchFamily="18" charset="0"/>
                        </a:rPr>
                        <a:t>DOUBT CLASSES,</a:t>
                      </a:r>
                      <a:r>
                        <a:rPr lang="en-GB" sz="1350" b="1" dirty="0">
                          <a:latin typeface="Times New Roman" pitchFamily="18" charset="0"/>
                          <a:ea typeface="Calibri"/>
                          <a:cs typeface="Times New Roman" pitchFamily="18" charset="0"/>
                        </a:rPr>
                        <a:t> </a:t>
                      </a:r>
                      <a:r>
                        <a:rPr lang="en-US" sz="1350" b="1" kern="1200" dirty="0">
                          <a:latin typeface="Times New Roman" pitchFamily="18" charset="0"/>
                          <a:cs typeface="Times New Roman" pitchFamily="18" charset="0"/>
                        </a:rPr>
                        <a:t>PRACTICE PAPERS  &amp;  REVISION FOR PREBOARD &amp; BOARD EXAMS</a:t>
                      </a:r>
                    </a:p>
                  </a:txBody>
                  <a:tcPr marL="68580" marR="68580" marT="0" marB="0" anchor="ctr">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4"/>
                  </a:ext>
                </a:extLst>
              </a:tr>
              <a:tr h="506613">
                <a:tc gridSpan="2">
                  <a:txBody>
                    <a:bodyPr/>
                    <a:lstStyle/>
                    <a:p>
                      <a:pPr algn="ctr">
                        <a:lnSpc>
                          <a:spcPct val="115000"/>
                        </a:lnSpc>
                        <a:spcAft>
                          <a:spcPts val="0"/>
                        </a:spcAft>
                      </a:pPr>
                      <a:r>
                        <a:rPr lang="en-US" sz="1350" b="1" dirty="0">
                          <a:latin typeface="Times New Roman" pitchFamily="18" charset="0"/>
                          <a:ea typeface="Calibri"/>
                          <a:cs typeface="Times New Roman" pitchFamily="18" charset="0"/>
                        </a:rPr>
                        <a:t>Discussion of MCQ Assignments will be taken parallel to the chapters every month.</a:t>
                      </a:r>
                      <a:endParaRPr lang="en-GB" sz="1350" b="1" dirty="0">
                        <a:latin typeface="Times New Roman" pitchFamily="18" charset="0"/>
                        <a:ea typeface="Calibri"/>
                        <a:cs typeface="Times New Roman" pitchFamily="18" charset="0"/>
                      </a:endParaRPr>
                    </a:p>
                  </a:txBody>
                  <a:tcPr marL="68580" marR="68580" marT="0" marB="0" anchor="ctr">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hMerge="1">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3" name="Rectangle 2"/>
          <p:cNvSpPr/>
          <p:nvPr/>
        </p:nvSpPr>
        <p:spPr>
          <a:xfrm>
            <a:off x="270583" y="298297"/>
            <a:ext cx="6310328" cy="9275196"/>
          </a:xfrm>
          <a:prstGeom prst="rect">
            <a:avLst/>
          </a:prstGeom>
          <a:ln w="76200">
            <a:solidFill>
              <a:srgbClr val="32538F"/>
            </a:solidFill>
            <a:miter/>
          </a:ln>
        </p:spPr>
        <p:txBody>
          <a:bodyPr lIns="45718" tIns="45718" rIns="45718" bIns="45718" anchor="ctr"/>
          <a:lstStyle/>
          <a:p>
            <a:pPr algn="ctr">
              <a:defRPr>
                <a:solidFill>
                  <a:srgbClr val="FFFFFF"/>
                </a:solidFill>
              </a:defRPr>
            </a:pPr>
            <a:endParaRPr/>
          </a:p>
        </p:txBody>
      </p:sp>
      <p:sp>
        <p:nvSpPr>
          <p:cNvPr id="1048654" name="TextBox 6"/>
          <p:cNvSpPr txBox="1"/>
          <p:nvPr/>
        </p:nvSpPr>
        <p:spPr>
          <a:xfrm>
            <a:off x="3370805" y="9545780"/>
            <a:ext cx="326367" cy="369328"/>
          </a:xfrm>
          <a:prstGeom prst="rect">
            <a:avLst/>
          </a:prstGeom>
          <a:ln w="12700">
            <a:miter lim="400000"/>
          </a:ln>
        </p:spPr>
        <p:txBody>
          <a:bodyPr wrap="none" lIns="45718" tIns="45718" rIns="45718" bIns="45718">
            <a:spAutoFit/>
          </a:bodyPr>
          <a:lstStyle/>
          <a:p>
            <a:r>
              <a:rPr lang="en-US" dirty="0"/>
              <a:t>22</a:t>
            </a:r>
            <a:endParaRPr dirty="0"/>
          </a:p>
        </p:txBody>
      </p:sp>
      <p:graphicFrame>
        <p:nvGraphicFramePr>
          <p:cNvPr id="6" name="Table 1"/>
          <p:cNvGraphicFramePr/>
          <p:nvPr>
            <p:extLst>
              <p:ext uri="{D42A27DB-BD31-4B8C-83A1-F6EECF244321}">
                <p14:modId xmlns:p14="http://schemas.microsoft.com/office/powerpoint/2010/main" val="3129378912"/>
              </p:ext>
            </p:extLst>
          </p:nvPr>
        </p:nvGraphicFramePr>
        <p:xfrm>
          <a:off x="447931" y="466761"/>
          <a:ext cx="5955632" cy="8906447"/>
        </p:xfrm>
        <a:graphic>
          <a:graphicData uri="http://schemas.openxmlformats.org/drawingml/2006/table">
            <a:tbl>
              <a:tblPr/>
              <a:tblGrid>
                <a:gridCol w="1267097">
                  <a:extLst>
                    <a:ext uri="{9D8B030D-6E8A-4147-A177-3AD203B41FA5}">
                      <a16:colId xmlns:a16="http://schemas.microsoft.com/office/drawing/2014/main" val="20000"/>
                    </a:ext>
                  </a:extLst>
                </a:gridCol>
                <a:gridCol w="4688535">
                  <a:extLst>
                    <a:ext uri="{9D8B030D-6E8A-4147-A177-3AD203B41FA5}">
                      <a16:colId xmlns:a16="http://schemas.microsoft.com/office/drawing/2014/main" val="20001"/>
                    </a:ext>
                  </a:extLst>
                </a:gridCol>
              </a:tblGrid>
              <a:tr h="413916">
                <a:tc>
                  <a:txBody>
                    <a:bodyPr/>
                    <a:lstStyle/>
                    <a:p>
                      <a:pPr algn="ctr" defTabSz="685800">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dirty="0"/>
                        <a:t>MONTH/</a:t>
                      </a:r>
                    </a:p>
                    <a:p>
                      <a:pPr algn="ctr" defTabSz="685800">
                        <a:lnSpc>
                          <a:spcPct val="115000"/>
                        </a:lnSpc>
                        <a:defRPr sz="1400" b="1">
                          <a:latin typeface="Times New Roman" pitchFamily="18" charset="0"/>
                          <a:ea typeface="Times New Roman" pitchFamily="18" charset="0"/>
                          <a:cs typeface="Times New Roman" pitchFamily="18" charset="0"/>
                          <a:sym typeface="Times New Roman" pitchFamily="18" charset="0"/>
                        </a:defRPr>
                      </a:pPr>
                      <a:r>
                        <a:rPr dirty="0"/>
                        <a:t>SUBJECT</a:t>
                      </a:r>
                    </a:p>
                  </a:txBody>
                  <a:tcPr marL="0" marR="0" marT="0" marB="0" horzOverflow="overflow">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defTabSz="685800">
                        <a:defRPr sz="1400" b="1">
                          <a:latin typeface="Times New Roman" pitchFamily="18" charset="0"/>
                          <a:ea typeface="Times New Roman" pitchFamily="18" charset="0"/>
                          <a:cs typeface="Times New Roman" pitchFamily="18" charset="0"/>
                          <a:sym typeface="Times New Roman" pitchFamily="18" charset="0"/>
                        </a:defRPr>
                      </a:pPr>
                      <a:r>
                        <a:rPr dirty="0"/>
                        <a:t>ARTIFICIAL INTELLIGENCE</a:t>
                      </a:r>
                    </a:p>
                    <a:p>
                      <a:pPr algn="ctr" defTabSz="685800">
                        <a:defRPr sz="1400" b="1">
                          <a:latin typeface="Times New Roman" pitchFamily="18" charset="0"/>
                          <a:ea typeface="Times New Roman" pitchFamily="18" charset="0"/>
                          <a:cs typeface="Times New Roman" pitchFamily="18" charset="0"/>
                          <a:sym typeface="Times New Roman" pitchFamily="18" charset="0"/>
                        </a:defRPr>
                      </a:pPr>
                      <a:r>
                        <a:rPr dirty="0"/>
                        <a:t>Subject Code- 417</a:t>
                      </a:r>
                    </a:p>
                  </a:txBody>
                  <a:tcPr marL="0" marR="0" marT="0" marB="0" anchor="ctr" horzOverflow="overflow">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0"/>
                  </a:ext>
                </a:extLst>
              </a:tr>
              <a:tr h="2624422">
                <a:tc>
                  <a:txBody>
                    <a:bodyPr/>
                    <a:lstStyle/>
                    <a:p>
                      <a:pPr algn="ctr" defTabSz="685800">
                        <a:lnSpc>
                          <a:spcPct val="115000"/>
                        </a:lnSpc>
                        <a:defRPr sz="1800"/>
                      </a:pPr>
                      <a:r>
                        <a:rPr sz="1400" b="1" dirty="0">
                          <a:latin typeface="Times New Roman" pitchFamily="18" charset="0"/>
                          <a:ea typeface="Times New Roman" pitchFamily="18" charset="0"/>
                          <a:cs typeface="Times New Roman" pitchFamily="18" charset="0"/>
                          <a:sym typeface="Times New Roman" pitchFamily="18" charset="0"/>
                        </a:rPr>
                        <a:t>MARCH</a:t>
                      </a:r>
                    </a:p>
                  </a:txBody>
                  <a:tcPr marL="0" marR="0" marT="0" marB="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accent6">
                        <a:lumMod val="40000"/>
                        <a:lumOff val="60000"/>
                      </a:schemeClr>
                    </a:solidFill>
                  </a:tcPr>
                </a:tc>
                <a:tc>
                  <a:txBody>
                    <a:bodyPr/>
                    <a:lstStyle/>
                    <a:p>
                      <a:pPr indent="55880" algn="l" defTabSz="685800">
                        <a:lnSpc>
                          <a:spcPct val="100000"/>
                        </a:lnSpc>
                        <a:defRPr sz="1400" b="1" u="sng">
                          <a:latin typeface="Times New Roman" pitchFamily="18" charset="0"/>
                          <a:ea typeface="Times New Roman" pitchFamily="18" charset="0"/>
                          <a:cs typeface="Times New Roman" pitchFamily="18" charset="0"/>
                          <a:sym typeface="Times New Roman" pitchFamily="18" charset="0"/>
                        </a:defRPr>
                      </a:pPr>
                      <a:r>
                        <a:rPr lang="en-US" sz="1350" dirty="0"/>
                        <a:t>PART- B SUBJECT SPECIFIC  SKILLS</a:t>
                      </a:r>
                    </a:p>
                    <a:p>
                      <a:pPr marL="0" marR="0" indent="55880" algn="l" defTabSz="685800" rtl="0" eaLnBrk="1" fontAlgn="auto" latinLnBrk="0" hangingPunct="1">
                        <a:lnSpc>
                          <a:spcPct val="100000"/>
                        </a:lnSpc>
                        <a:spcBef>
                          <a:spcPts val="0"/>
                        </a:spcBef>
                        <a:spcAft>
                          <a:spcPts val="0"/>
                        </a:spcAft>
                        <a:buClrTx/>
                        <a:buSzTx/>
                        <a:buFontTx/>
                        <a:buNone/>
                        <a:defRPr sz="1400" b="1" u="sng">
                          <a:latin typeface="Times New Roman" pitchFamily="18" charset="0"/>
                          <a:ea typeface="Times New Roman" pitchFamily="18" charset="0"/>
                          <a:cs typeface="Times New Roman" pitchFamily="18" charset="0"/>
                          <a:sym typeface="Times New Roman" pitchFamily="18" charset="0"/>
                        </a:defRPr>
                      </a:pPr>
                      <a:r>
                        <a:rPr lang="en-US" sz="1350" b="1" i="0" u="none" strike="noStrike" cap="none" spc="0" baseline="0" dirty="0">
                          <a:solidFill>
                            <a:srgbClr val="000000"/>
                          </a:solidFill>
                          <a:latin typeface="Times New Roman" pitchFamily="18" charset="0"/>
                          <a:ea typeface="Times New Roman" pitchFamily="18" charset="0"/>
                          <a:cs typeface="Times New Roman" pitchFamily="18" charset="0"/>
                          <a:sym typeface="Calibri"/>
                        </a:rPr>
                        <a:t>Unit-I </a:t>
                      </a:r>
                      <a:r>
                        <a:rPr lang="en-US" sz="1350" b="0" i="0" u="none" strike="noStrike" cap="none" spc="0" baseline="0" dirty="0">
                          <a:solidFill>
                            <a:srgbClr val="000000"/>
                          </a:solidFill>
                          <a:latin typeface="Times New Roman" pitchFamily="18" charset="0"/>
                          <a:ea typeface="Times New Roman" pitchFamily="18" charset="0"/>
                          <a:cs typeface="Times New Roman" pitchFamily="18" charset="0"/>
                          <a:sym typeface="Calibri"/>
                        </a:rPr>
                        <a:t>Revisiting AI Project Cycle &amp; Ethical Frameworks for AI </a:t>
                      </a:r>
                      <a:r>
                        <a:rPr lang="en-US" sz="1350" b="0" i="0" u="none" strike="noStrike" cap="none" spc="0" baseline="0" dirty="0">
                          <a:solidFill>
                            <a:srgbClr val="000000"/>
                          </a:solidFill>
                          <a:latin typeface="+mj-lt"/>
                          <a:ea typeface="+mj-ea"/>
                          <a:cs typeface="+mj-cs"/>
                          <a:sym typeface="Calibri"/>
                        </a:rPr>
                        <a:t>  </a:t>
                      </a:r>
                      <a:endParaRPr lang="en-US" sz="1350" dirty="0"/>
                    </a:p>
                    <a:p>
                      <a:pPr indent="5588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b="1" u="none" dirty="0"/>
                        <a:t>SEA/ELA </a:t>
                      </a:r>
                      <a:r>
                        <a:rPr lang="en-US" sz="1350" b="1" dirty="0"/>
                        <a:t> : "AI Ethics Debate" </a:t>
                      </a:r>
                    </a:p>
                    <a:p>
                      <a:pPr marL="60325" indent="-4763"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b="0" i="0" u="none" strike="noStrike" cap="none" spc="0" baseline="0" dirty="0">
                          <a:solidFill>
                            <a:srgbClr val="000000"/>
                          </a:solidFill>
                          <a:latin typeface="Times New Roman" pitchFamily="18" charset="0"/>
                          <a:ea typeface="+mj-ea"/>
                          <a:cs typeface="Times New Roman" pitchFamily="18" charset="0"/>
                          <a:sym typeface="Times New Roman" pitchFamily="18" charset="0"/>
                        </a:rPr>
                        <a:t>Students will take part in a structured group discussion on AI ethics, focusing on data privacy, bias, and the impact of AI on jobs to develop and communication skills.</a:t>
                      </a:r>
                    </a:p>
                    <a:p>
                      <a:pPr indent="5588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b="1" u="none" dirty="0"/>
                        <a:t>AIL- </a:t>
                      </a:r>
                      <a:r>
                        <a:rPr lang="en-US" sz="1350" b="1" i="0" u="none" strike="noStrike" cap="none" spc="0" baseline="0" dirty="0">
                          <a:solidFill>
                            <a:schemeClr val="tx1"/>
                          </a:solidFill>
                          <a:latin typeface="Times New Roman" pitchFamily="18" charset="0"/>
                          <a:ea typeface="+mn-ea"/>
                          <a:cs typeface="Times New Roman" pitchFamily="18" charset="0"/>
                          <a:sym typeface="Times New Roman" pitchFamily="18" charset="0"/>
                        </a:rPr>
                        <a:t>AI Project Cycle along with Ethical Frameworks</a:t>
                      </a:r>
                      <a:endParaRPr lang="en-US" sz="1350" b="1" i="0" u="none" strike="noStrike" cap="none" spc="0" baseline="0" dirty="0">
                        <a:solidFill>
                          <a:schemeClr val="tx1"/>
                        </a:solidFill>
                        <a:latin typeface="Times New Roman" pitchFamily="18" charset="0"/>
                        <a:ea typeface="+mn-ea"/>
                        <a:cs typeface="Times New Roman" pitchFamily="18" charset="0"/>
                        <a:sym typeface="Calibri"/>
                      </a:endParaRPr>
                    </a:p>
                    <a:p>
                      <a:pPr marL="0" marR="0" lvl="0" indent="55880" algn="l" defTabSz="685800" rtl="0" eaLnBrk="1" fontAlgn="auto" latinLnBrk="0" hangingPunct="1">
                        <a:lnSpc>
                          <a:spcPct val="100000"/>
                        </a:lnSpc>
                        <a:spcBef>
                          <a:spcPts val="0"/>
                        </a:spcBef>
                        <a:spcAft>
                          <a:spcPts val="0"/>
                        </a:spcAft>
                        <a:buClrTx/>
                        <a:buSzTx/>
                        <a:buFontTx/>
                        <a:buNone/>
                        <a:tabLst/>
                        <a:defRPr sz="1400" b="1">
                          <a:latin typeface="Times New Roman" pitchFamily="18" charset="0"/>
                          <a:ea typeface="Times New Roman" pitchFamily="18" charset="0"/>
                          <a:cs typeface="Times New Roman" pitchFamily="18" charset="0"/>
                          <a:sym typeface="Times New Roman" pitchFamily="18" charset="0"/>
                        </a:defRPr>
                      </a:pPr>
                      <a:r>
                        <a:rPr lang="en-US" sz="1350" b="0" i="0" u="none" strike="noStrike" cap="none" spc="0" baseline="0" dirty="0">
                          <a:solidFill>
                            <a:schemeClr val="tx1"/>
                          </a:solidFill>
                          <a:latin typeface="Times New Roman" pitchFamily="18" charset="0"/>
                          <a:ea typeface="+mn-ea"/>
                          <a:cs typeface="Times New Roman" pitchFamily="18" charset="0"/>
                          <a:sym typeface="Times New Roman" pitchFamily="18" charset="0"/>
                        </a:rPr>
                        <a:t>Students connect technology with values, understand that AI</a:t>
                      </a:r>
                    </a:p>
                    <a:p>
                      <a:pPr marL="0" marR="0" lvl="0" indent="55880" algn="l" defTabSz="685800" rtl="0" eaLnBrk="1" fontAlgn="auto" latinLnBrk="0" hangingPunct="1">
                        <a:lnSpc>
                          <a:spcPct val="100000"/>
                        </a:lnSpc>
                        <a:spcBef>
                          <a:spcPts val="0"/>
                        </a:spcBef>
                        <a:spcAft>
                          <a:spcPts val="0"/>
                        </a:spcAft>
                        <a:buClrTx/>
                        <a:buSzTx/>
                        <a:buFontTx/>
                        <a:buNone/>
                        <a:tabLst/>
                        <a:defRPr sz="1400" b="1">
                          <a:latin typeface="Times New Roman" pitchFamily="18" charset="0"/>
                          <a:ea typeface="Times New Roman" pitchFamily="18" charset="0"/>
                          <a:cs typeface="Times New Roman" pitchFamily="18" charset="0"/>
                          <a:sym typeface="Times New Roman" pitchFamily="18" charset="0"/>
                        </a:defRPr>
                      </a:pPr>
                      <a:r>
                        <a:rPr lang="en-US" sz="1350" b="0" i="0" u="none" strike="noStrike" cap="none" spc="0" baseline="0" dirty="0">
                          <a:solidFill>
                            <a:schemeClr val="tx1"/>
                          </a:solidFill>
                          <a:latin typeface="Times New Roman" pitchFamily="18" charset="0"/>
                          <a:ea typeface="+mn-ea"/>
                          <a:cs typeface="Times New Roman" pitchFamily="18" charset="0"/>
                          <a:sym typeface="Times New Roman" pitchFamily="18" charset="0"/>
                        </a:rPr>
                        <a:t>must be ethical, and learn that art can simplify complex </a:t>
                      </a:r>
                    </a:p>
                    <a:p>
                      <a:pPr marL="0" marR="0" lvl="0" indent="55880" algn="l" defTabSz="685800" rtl="0" eaLnBrk="1" fontAlgn="auto" latinLnBrk="0" hangingPunct="1">
                        <a:lnSpc>
                          <a:spcPct val="100000"/>
                        </a:lnSpc>
                        <a:spcBef>
                          <a:spcPts val="0"/>
                        </a:spcBef>
                        <a:spcAft>
                          <a:spcPts val="0"/>
                        </a:spcAft>
                        <a:buClrTx/>
                        <a:buSzTx/>
                        <a:buFontTx/>
                        <a:buNone/>
                        <a:tabLst/>
                        <a:defRPr sz="1400" b="1">
                          <a:latin typeface="Times New Roman" pitchFamily="18" charset="0"/>
                          <a:ea typeface="Times New Roman" pitchFamily="18" charset="0"/>
                          <a:cs typeface="Times New Roman" pitchFamily="18" charset="0"/>
                          <a:sym typeface="Times New Roman" pitchFamily="18" charset="0"/>
                        </a:defRPr>
                      </a:pPr>
                      <a:r>
                        <a:rPr lang="en-US" sz="1350" b="0" i="0" u="none" strike="noStrike" cap="none" spc="0" baseline="0" dirty="0">
                          <a:solidFill>
                            <a:schemeClr val="tx1"/>
                          </a:solidFill>
                          <a:latin typeface="Times New Roman" pitchFamily="18" charset="0"/>
                          <a:ea typeface="+mn-ea"/>
                          <a:cs typeface="Times New Roman" pitchFamily="18" charset="0"/>
                          <a:sym typeface="Times New Roman" pitchFamily="18" charset="0"/>
                        </a:rPr>
                        <a:t>technical ideas.</a:t>
                      </a:r>
                    </a:p>
                    <a:p>
                      <a:pPr indent="55880" algn="l" defTabSz="685800">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sz="1350" b="1" i="0" u="none" strike="noStrike" cap="none" spc="0" baseline="0" dirty="0">
                          <a:solidFill>
                            <a:schemeClr val="tx1"/>
                          </a:solidFill>
                          <a:latin typeface="Times New Roman" pitchFamily="18" charset="0"/>
                          <a:ea typeface="+mn-ea"/>
                          <a:cs typeface="Times New Roman" pitchFamily="18" charset="0"/>
                          <a:sym typeface="Times New Roman" pitchFamily="18" charset="0"/>
                        </a:rPr>
                        <a:t>Skills Developed- </a:t>
                      </a:r>
                      <a:r>
                        <a:rPr lang="en-US" sz="1350" b="0" i="0" u="none" strike="noStrike" cap="none" spc="0" baseline="0" dirty="0">
                          <a:solidFill>
                            <a:schemeClr val="tx1"/>
                          </a:solidFill>
                          <a:latin typeface="Times New Roman" pitchFamily="18" charset="0"/>
                          <a:ea typeface="+mn-ea"/>
                          <a:cs typeface="Times New Roman" pitchFamily="18" charset="0"/>
                          <a:sym typeface="Times New Roman" pitchFamily="18" charset="0"/>
                        </a:rPr>
                        <a:t>Communication Skill, </a:t>
                      </a:r>
                      <a:r>
                        <a:rPr lang="en-US" sz="1350" b="0" i="0" u="none" strike="noStrike" cap="none" spc="0" baseline="0" dirty="0">
                          <a:solidFill>
                            <a:srgbClr val="000000"/>
                          </a:solidFill>
                          <a:latin typeface="Times New Roman" pitchFamily="18" charset="0"/>
                          <a:ea typeface="+mn-ea"/>
                          <a:cs typeface="Times New Roman" pitchFamily="18" charset="0"/>
                          <a:sym typeface="Times New Roman" pitchFamily="18" charset="0"/>
                        </a:rPr>
                        <a:t>Critical Thinking</a:t>
                      </a:r>
                    </a:p>
                    <a:p>
                      <a:pPr indent="5588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dirty="0"/>
                        <a:t>Practical: </a:t>
                      </a:r>
                      <a:r>
                        <a:rPr lang="en-US" sz="1350" b="0" dirty="0"/>
                        <a:t>Area of  Rectangle, Triangle &amp; square</a:t>
                      </a:r>
                    </a:p>
                    <a:p>
                      <a:pPr indent="55880" algn="l" defTabSz="685800">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sz="1350" dirty="0"/>
                        <a:t>Students will take input from user  and by using of  </a:t>
                      </a:r>
                    </a:p>
                    <a:p>
                      <a:pPr indent="55880" algn="l" defTabSz="685800">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sz="1350" dirty="0"/>
                        <a:t>mathematical function they will find the cube of the  number </a:t>
                      </a:r>
                    </a:p>
                    <a:p>
                      <a:pPr indent="55880" algn="l" defTabSz="685800">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sz="1350" dirty="0"/>
                        <a:t>and add all.</a:t>
                      </a:r>
                    </a:p>
                  </a:txBody>
                  <a:tcPr marL="0" marR="0" marT="0" marB="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accent6">
                        <a:lumMod val="20000"/>
                        <a:lumOff val="80000"/>
                      </a:schemeClr>
                    </a:solidFill>
                  </a:tcPr>
                </a:tc>
                <a:extLst>
                  <a:ext uri="{0D108BD9-81ED-4DB2-BD59-A6C34878D82A}">
                    <a16:rowId xmlns:a16="http://schemas.microsoft.com/office/drawing/2014/main" val="10001"/>
                  </a:ext>
                </a:extLst>
              </a:tr>
              <a:tr h="2624422">
                <a:tc>
                  <a:txBody>
                    <a:bodyPr/>
                    <a:lstStyle/>
                    <a:p>
                      <a:pPr algn="ctr" defTabSz="685800">
                        <a:lnSpc>
                          <a:spcPct val="115000"/>
                        </a:lnSpc>
                        <a:defRPr sz="1800"/>
                      </a:pPr>
                      <a:r>
                        <a:rPr sz="1400" b="1" dirty="0">
                          <a:latin typeface="Times New Roman" pitchFamily="18" charset="0"/>
                          <a:ea typeface="Times New Roman" pitchFamily="18" charset="0"/>
                          <a:cs typeface="Times New Roman" pitchFamily="18" charset="0"/>
                          <a:sym typeface="Times New Roman" pitchFamily="18" charset="0"/>
                        </a:rPr>
                        <a:t>APRIL</a:t>
                      </a:r>
                    </a:p>
                  </a:txBody>
                  <a:tcPr marL="0" marR="0" marT="0" marB="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accent6">
                        <a:lumMod val="40000"/>
                        <a:lumOff val="60000"/>
                      </a:schemeClr>
                    </a:solidFill>
                  </a:tcPr>
                </a:tc>
                <a:tc>
                  <a:txBody>
                    <a:bodyPr/>
                    <a:lstStyle/>
                    <a:p>
                      <a:pPr marL="0" marR="0" indent="55880" algn="l" defTabSz="685800" rtl="0" eaLnBrk="1" fontAlgn="auto" latinLnBrk="0" hangingPunct="1">
                        <a:lnSpc>
                          <a:spcPct val="100000"/>
                        </a:lnSpc>
                        <a:spcBef>
                          <a:spcPts val="0"/>
                        </a:spcBef>
                        <a:spcAft>
                          <a:spcPts val="0"/>
                        </a:spcAft>
                        <a:buClrTx/>
                        <a:buSzTx/>
                        <a:buFontTx/>
                        <a:buNone/>
                        <a:defRPr sz="1400" b="1" u="sng">
                          <a:latin typeface="Times New Roman" pitchFamily="18" charset="0"/>
                          <a:ea typeface="Times New Roman" pitchFamily="18" charset="0"/>
                          <a:cs typeface="Times New Roman" pitchFamily="18" charset="0"/>
                          <a:sym typeface="Times New Roman" pitchFamily="18" charset="0"/>
                        </a:defRPr>
                      </a:pPr>
                      <a:r>
                        <a:rPr lang="en-US" sz="1350" dirty="0"/>
                        <a:t>PART- B SUBJECT SPECIFIC  SKILLS</a:t>
                      </a:r>
                    </a:p>
                    <a:p>
                      <a:pPr marL="0" marR="0" indent="55880" algn="l" defTabSz="685800" rtl="0" eaLnBrk="1" fontAlgn="auto" latinLnBrk="0" hangingPunct="1">
                        <a:lnSpc>
                          <a:spcPct val="100000"/>
                        </a:lnSpc>
                        <a:spcBef>
                          <a:spcPts val="0"/>
                        </a:spcBef>
                        <a:spcAft>
                          <a:spcPts val="0"/>
                        </a:spcAft>
                        <a:buClrTx/>
                        <a:buSzTx/>
                        <a:buFontTx/>
                        <a:buNone/>
                        <a:defRPr sz="1400" b="1" u="sng">
                          <a:latin typeface="Times New Roman" pitchFamily="18" charset="0"/>
                          <a:ea typeface="Times New Roman" pitchFamily="18" charset="0"/>
                          <a:cs typeface="Times New Roman" pitchFamily="18" charset="0"/>
                          <a:sym typeface="Times New Roman" pitchFamily="18" charset="0"/>
                        </a:defRPr>
                      </a:pPr>
                      <a:r>
                        <a:rPr lang="en-US" sz="1350" b="1" i="0" u="none" strike="noStrike" cap="none" spc="0" baseline="0" dirty="0">
                          <a:solidFill>
                            <a:srgbClr val="000000"/>
                          </a:solidFill>
                          <a:latin typeface="Times New Roman" pitchFamily="18" charset="0"/>
                          <a:ea typeface="Times New Roman" pitchFamily="18" charset="0"/>
                          <a:cs typeface="Times New Roman" pitchFamily="18" charset="0"/>
                          <a:sym typeface="Times New Roman" pitchFamily="18" charset="0"/>
                        </a:rPr>
                        <a:t>Unit- II  </a:t>
                      </a:r>
                      <a:r>
                        <a:rPr lang="en-US" sz="1350" b="0" i="0" u="none" strike="noStrike" cap="none" spc="0" baseline="0" dirty="0">
                          <a:solidFill>
                            <a:srgbClr val="000000"/>
                          </a:solidFill>
                          <a:latin typeface="Times New Roman" pitchFamily="18" charset="0"/>
                          <a:ea typeface="Times New Roman" pitchFamily="18" charset="0"/>
                          <a:cs typeface="Times New Roman" pitchFamily="18" charset="0"/>
                          <a:sym typeface="Times New Roman" pitchFamily="18" charset="0"/>
                        </a:rPr>
                        <a:t>Advanced Concepts of Modeling in AI </a:t>
                      </a:r>
                    </a:p>
                    <a:p>
                      <a:pPr indent="55880" algn="l" defTabSz="685800">
                        <a:lnSpc>
                          <a:spcPct val="100000"/>
                        </a:lnSpc>
                        <a:defRPr sz="1400" b="1" u="sng">
                          <a:latin typeface="Times New Roman" pitchFamily="18" charset="0"/>
                          <a:ea typeface="Times New Roman" pitchFamily="18" charset="0"/>
                          <a:cs typeface="Times New Roman" pitchFamily="18" charset="0"/>
                          <a:sym typeface="Times New Roman" pitchFamily="18" charset="0"/>
                        </a:defRPr>
                      </a:pPr>
                      <a:r>
                        <a:rPr lang="en-US" sz="1350" dirty="0"/>
                        <a:t>PART- A EMPLOYABILITY SKILLS</a:t>
                      </a:r>
                    </a:p>
                    <a:p>
                      <a:pPr indent="5588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dirty="0"/>
                        <a:t>Unit-I </a:t>
                      </a:r>
                      <a:r>
                        <a:rPr lang="en-US" sz="1350" b="0" dirty="0"/>
                        <a:t>Communication Skill-II</a:t>
                      </a:r>
                      <a:endParaRPr lang="en-US" sz="1350" dirty="0"/>
                    </a:p>
                    <a:p>
                      <a:pPr indent="55880" algn="l" defTabSz="685800">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sz="1350" b="1" u="none" dirty="0"/>
                        <a:t>AIL- </a:t>
                      </a:r>
                      <a:r>
                        <a:rPr lang="en-US" sz="1350" b="1" i="0" u="none" strike="noStrike" cap="none" spc="0" baseline="0" dirty="0">
                          <a:solidFill>
                            <a:schemeClr val="tx1"/>
                          </a:solidFill>
                          <a:latin typeface="Times New Roman" pitchFamily="18" charset="0"/>
                          <a:ea typeface="+mn-ea"/>
                          <a:cs typeface="Times New Roman" pitchFamily="18" charset="0"/>
                          <a:sym typeface="Times New Roman" pitchFamily="18" charset="0"/>
                        </a:rPr>
                        <a:t>Expressive skills</a:t>
                      </a:r>
                    </a:p>
                    <a:p>
                      <a:pPr marL="60325" indent="-4763" algn="l" defTabSz="685800">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sz="1350" b="0" i="0" u="none" strike="noStrike" cap="none" spc="0" baseline="0" dirty="0">
                          <a:solidFill>
                            <a:schemeClr val="tx1"/>
                          </a:solidFill>
                          <a:latin typeface="Times New Roman" pitchFamily="18" charset="0"/>
                          <a:ea typeface="+mn-ea"/>
                          <a:cs typeface="Times New Roman" pitchFamily="18" charset="0"/>
                          <a:sym typeface="Times New Roman" pitchFamily="18" charset="0"/>
                        </a:rPr>
                        <a:t>Students will understand the importance of verbal, non verbal, and visual communication by expressing messages through art forms.</a:t>
                      </a:r>
                    </a:p>
                    <a:p>
                      <a:pPr indent="55880" algn="l" defTabSz="685800">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sz="1350" b="1" i="0" u="none" strike="noStrike" cap="none" spc="0" baseline="0" dirty="0">
                          <a:solidFill>
                            <a:schemeClr val="tx1"/>
                          </a:solidFill>
                          <a:latin typeface="Times New Roman" pitchFamily="18" charset="0"/>
                          <a:ea typeface="+mn-ea"/>
                          <a:cs typeface="Times New Roman" pitchFamily="18" charset="0"/>
                          <a:sym typeface="Times New Roman" pitchFamily="18" charset="0"/>
                        </a:rPr>
                        <a:t>Skills Developed- </a:t>
                      </a:r>
                      <a:r>
                        <a:rPr lang="en-US" sz="1350" b="0" i="0" u="none" strike="noStrike" cap="none" spc="0" baseline="0" dirty="0">
                          <a:solidFill>
                            <a:schemeClr val="tx1"/>
                          </a:solidFill>
                          <a:latin typeface="Times New Roman" pitchFamily="18" charset="0"/>
                          <a:ea typeface="+mn-ea"/>
                          <a:cs typeface="Times New Roman" pitchFamily="18" charset="0"/>
                          <a:sym typeface="Times New Roman" pitchFamily="18" charset="0"/>
                        </a:rPr>
                        <a:t>Communication Skill, Creative Thinking,</a:t>
                      </a:r>
                    </a:p>
                    <a:p>
                      <a:pPr indent="55880" algn="l" defTabSz="685800">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sz="1350" b="0" i="0" u="none" strike="noStrike" cap="none" spc="0" baseline="0" dirty="0">
                          <a:solidFill>
                            <a:schemeClr val="tx1"/>
                          </a:solidFill>
                          <a:latin typeface="Times New Roman" pitchFamily="18" charset="0"/>
                          <a:ea typeface="+mn-ea"/>
                          <a:cs typeface="Times New Roman" pitchFamily="18" charset="0"/>
                          <a:sym typeface="Times New Roman" pitchFamily="18" charset="0"/>
                        </a:rPr>
                        <a:t>Observation Skill. </a:t>
                      </a:r>
                    </a:p>
                    <a:p>
                      <a:pPr indent="5588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350" dirty="0"/>
                        <a:t>Practical: </a:t>
                      </a:r>
                      <a:r>
                        <a:rPr lang="en-US" sz="1350" b="0" dirty="0"/>
                        <a:t>Input two numbers and display LCM of two numbers</a:t>
                      </a:r>
                    </a:p>
                    <a:p>
                      <a:pPr indent="55880" algn="l" defTabSz="685800">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sz="1350" dirty="0"/>
                        <a:t> Students will takes two integers num1 and num2 as input and</a:t>
                      </a:r>
                    </a:p>
                    <a:p>
                      <a:pPr indent="55880" algn="l" defTabSz="685800">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sz="1350" baseline="0" dirty="0"/>
                        <a:t> </a:t>
                      </a:r>
                      <a:r>
                        <a:rPr lang="en-US" sz="1350" dirty="0"/>
                        <a:t>returns their LCM. It starts by finding the maximum of the two </a:t>
                      </a:r>
                    </a:p>
                    <a:p>
                      <a:pPr indent="55880" algn="l" defTabSz="685800">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sz="1350" dirty="0"/>
                        <a:t> numbers, then initializes the LCM as the greater number</a:t>
                      </a:r>
                      <a:r>
                        <a:rPr lang="en-US" sz="1350" b="0" i="0" u="none" strike="noStrike" cap="none" spc="0" baseline="0" dirty="0">
                          <a:solidFill>
                            <a:schemeClr val="tx1"/>
                          </a:solidFill>
                          <a:latin typeface="+mn-lt"/>
                          <a:ea typeface="+mn-ea"/>
                          <a:cs typeface="+mn-cs"/>
                          <a:sym typeface="Calibri"/>
                        </a:rPr>
                        <a:t>.</a:t>
                      </a:r>
                    </a:p>
                  </a:txBody>
                  <a:tcPr marL="0" marR="0" marT="0" marB="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accent6">
                        <a:lumMod val="20000"/>
                        <a:lumOff val="80000"/>
                      </a:schemeClr>
                    </a:solidFill>
                  </a:tcPr>
                </a:tc>
                <a:extLst>
                  <a:ext uri="{0D108BD9-81ED-4DB2-BD59-A6C34878D82A}">
                    <a16:rowId xmlns:a16="http://schemas.microsoft.com/office/drawing/2014/main" val="10002"/>
                  </a:ext>
                </a:extLst>
              </a:tr>
              <a:tr h="2436964">
                <a:tc>
                  <a:txBody>
                    <a:bodyPr/>
                    <a:lstStyle/>
                    <a:p>
                      <a:pPr algn="ctr" defTabSz="685800">
                        <a:lnSpc>
                          <a:spcPct val="115000"/>
                        </a:lnSpc>
                        <a:defRPr sz="1800"/>
                      </a:pPr>
                      <a:r>
                        <a:rPr sz="1400" b="1">
                          <a:latin typeface="Times New Roman" pitchFamily="18" charset="0"/>
                          <a:ea typeface="Times New Roman" pitchFamily="18" charset="0"/>
                          <a:cs typeface="Times New Roman" pitchFamily="18" charset="0"/>
                          <a:sym typeface="Times New Roman" pitchFamily="18" charset="0"/>
                        </a:rPr>
                        <a:t>MAY</a:t>
                      </a:r>
                    </a:p>
                  </a:txBody>
                  <a:tcPr marL="0" marR="0" marT="0" marB="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accent6">
                        <a:lumMod val="40000"/>
                        <a:lumOff val="60000"/>
                      </a:schemeClr>
                    </a:solidFill>
                  </a:tcPr>
                </a:tc>
                <a:tc>
                  <a:txBody>
                    <a:bodyPr/>
                    <a:lstStyle/>
                    <a:p>
                      <a:pPr indent="55880" algn="l" defTabSz="685800">
                        <a:lnSpc>
                          <a:spcPct val="100000"/>
                        </a:lnSpc>
                        <a:defRPr sz="1400" b="1" u="sng">
                          <a:latin typeface="Times New Roman" pitchFamily="18" charset="0"/>
                          <a:ea typeface="Times New Roman" pitchFamily="18" charset="0"/>
                          <a:cs typeface="Times New Roman" pitchFamily="18" charset="0"/>
                          <a:sym typeface="Times New Roman" pitchFamily="18" charset="0"/>
                        </a:defRPr>
                      </a:pPr>
                      <a:r>
                        <a:rPr sz="1350" dirty="0"/>
                        <a:t>PART- A EMPLOYABILITY SKILLS</a:t>
                      </a:r>
                      <a:endParaRPr lang="en-US" sz="1350" dirty="0"/>
                    </a:p>
                    <a:p>
                      <a:pPr marL="0" marR="0" indent="55880" algn="l" defTabSz="685800" rtl="0" eaLnBrk="1" fontAlgn="auto" latinLnBrk="0" hangingPunct="1">
                        <a:lnSpc>
                          <a:spcPct val="100000"/>
                        </a:lnSpc>
                        <a:spcBef>
                          <a:spcPts val="0"/>
                        </a:spcBef>
                        <a:spcAft>
                          <a:spcPts val="0"/>
                        </a:spcAft>
                        <a:buClrTx/>
                        <a:buSzTx/>
                        <a:buFontTx/>
                        <a:buNone/>
                        <a:defRPr sz="1400" b="1" u="sng">
                          <a:latin typeface="Times New Roman" pitchFamily="18" charset="0"/>
                          <a:ea typeface="Times New Roman" pitchFamily="18" charset="0"/>
                          <a:cs typeface="Times New Roman" pitchFamily="18" charset="0"/>
                          <a:sym typeface="Times New Roman" pitchFamily="18" charset="0"/>
                        </a:defRPr>
                      </a:pPr>
                      <a:r>
                        <a:rPr lang="en-US" sz="1350" u="none" dirty="0"/>
                        <a:t>Unit-II </a:t>
                      </a:r>
                      <a:r>
                        <a:rPr lang="en-US" sz="1350" b="0" u="none" dirty="0"/>
                        <a:t>Self- Management Skill-II</a:t>
                      </a:r>
                      <a:endParaRPr sz="1350" u="none" dirty="0"/>
                    </a:p>
                    <a:p>
                      <a:pPr marL="0" marR="0" indent="55880"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sv-SE" sz="1350" dirty="0"/>
                        <a:t>Unit- III </a:t>
                      </a:r>
                      <a:r>
                        <a:rPr lang="sv-SE" sz="1350" b="0" dirty="0"/>
                        <a:t>ICT Skill-II</a:t>
                      </a:r>
                      <a:endParaRPr lang="en-US" sz="1350" b="0" dirty="0"/>
                    </a:p>
                    <a:p>
                      <a:pPr marL="0" marR="0" indent="55880"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350" b="1" u="none" dirty="0"/>
                        <a:t>SEA/ELA </a:t>
                      </a:r>
                      <a:r>
                        <a:rPr lang="en-US" sz="1350" b="1" dirty="0"/>
                        <a:t> : Data Collection &amp; Visualization</a:t>
                      </a:r>
                    </a:p>
                    <a:p>
                      <a:pPr marL="0" marR="0" indent="55880"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350" b="0" i="0" u="none" strike="noStrike" cap="none" spc="0" baseline="0" dirty="0">
                          <a:solidFill>
                            <a:srgbClr val="000000"/>
                          </a:solidFill>
                          <a:latin typeface="Times New Roman" pitchFamily="18" charset="0"/>
                          <a:ea typeface="+mj-ea"/>
                          <a:cs typeface="Times New Roman" pitchFamily="18" charset="0"/>
                          <a:sym typeface="Times New Roman" pitchFamily="18" charset="0"/>
                        </a:rPr>
                        <a:t>Students will collect classroom data such as favorite subjects or </a:t>
                      </a:r>
                    </a:p>
                    <a:p>
                      <a:pPr marL="0" marR="0" indent="55880"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350" b="0" i="0" u="none" strike="noStrike" cap="none" spc="0" baseline="0" dirty="0">
                          <a:solidFill>
                            <a:srgbClr val="000000"/>
                          </a:solidFill>
                          <a:latin typeface="Times New Roman" pitchFamily="18" charset="0"/>
                          <a:ea typeface="+mj-ea"/>
                          <a:cs typeface="Times New Roman" pitchFamily="18" charset="0"/>
                          <a:sym typeface="Times New Roman" pitchFamily="18" charset="0"/>
                        </a:rPr>
                        <a:t> attendance and represent it using appropriate graphs to</a:t>
                      </a:r>
                    </a:p>
                    <a:p>
                      <a:pPr marL="0" marR="0" indent="55880"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350" b="0" i="0" u="none" strike="noStrike" cap="none" spc="0" baseline="0" dirty="0">
                          <a:solidFill>
                            <a:srgbClr val="000000"/>
                          </a:solidFill>
                          <a:latin typeface="Times New Roman" pitchFamily="18" charset="0"/>
                          <a:ea typeface="+mj-ea"/>
                          <a:cs typeface="Times New Roman" pitchFamily="18" charset="0"/>
                          <a:sym typeface="Times New Roman" pitchFamily="18" charset="0"/>
                        </a:rPr>
                        <a:t> understand patterns.</a:t>
                      </a:r>
                    </a:p>
                    <a:p>
                      <a:pPr marL="0" marR="0" indent="55880"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350" b="1" i="0" u="none" strike="noStrike" cap="none" spc="0" baseline="0" dirty="0">
                          <a:solidFill>
                            <a:schemeClr val="tx1"/>
                          </a:solidFill>
                          <a:latin typeface="Times New Roman" pitchFamily="18" charset="0"/>
                          <a:ea typeface="+mn-ea"/>
                          <a:cs typeface="Times New Roman" pitchFamily="18" charset="0"/>
                          <a:sym typeface="Calibri"/>
                        </a:rPr>
                        <a:t>AIL-</a:t>
                      </a:r>
                      <a:r>
                        <a:rPr lang="en-US" sz="1350" b="1" i="0" u="none" strike="noStrike" cap="none" spc="0" baseline="0" dirty="0">
                          <a:solidFill>
                            <a:schemeClr val="tx1"/>
                          </a:solidFill>
                          <a:latin typeface="Times New Roman" pitchFamily="18" charset="0"/>
                          <a:ea typeface="+mn-ea"/>
                          <a:cs typeface="Times New Roman" pitchFamily="18" charset="0"/>
                          <a:sym typeface="Times New Roman" pitchFamily="18" charset="0"/>
                        </a:rPr>
                        <a:t>Independent Working Ability</a:t>
                      </a:r>
                      <a:r>
                        <a:rPr lang="en-US" sz="1350" b="1" i="0" u="none" strike="noStrike" cap="none" spc="0" baseline="0" dirty="0">
                          <a:solidFill>
                            <a:schemeClr val="tx1"/>
                          </a:solidFill>
                          <a:latin typeface="Times New Roman" pitchFamily="18" charset="0"/>
                          <a:ea typeface="+mn-ea"/>
                          <a:cs typeface="Times New Roman" pitchFamily="18" charset="0"/>
                          <a:sym typeface="Calibri"/>
                        </a:rPr>
                        <a:t> </a:t>
                      </a:r>
                    </a:p>
                    <a:p>
                      <a:pPr marL="60325" marR="0" indent="-4763"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350" b="0" i="0" u="none" strike="noStrike" cap="none" spc="0" baseline="0" dirty="0">
                          <a:solidFill>
                            <a:srgbClr val="000000"/>
                          </a:solidFill>
                          <a:latin typeface="Times New Roman" pitchFamily="18" charset="0"/>
                          <a:ea typeface="+mj-ea"/>
                          <a:cs typeface="Times New Roman" pitchFamily="18" charset="0"/>
                          <a:sym typeface="Times New Roman" pitchFamily="18" charset="0"/>
                        </a:rPr>
                        <a:t>Students will create a poster or drawing using symbols and </a:t>
                      </a:r>
                      <a:r>
                        <a:rPr lang="en-US" sz="1350" b="0" i="0" u="none" strike="noStrike" cap="none" spc="0" baseline="0" dirty="0" err="1">
                          <a:solidFill>
                            <a:srgbClr val="000000"/>
                          </a:solidFill>
                          <a:latin typeface="Times New Roman" pitchFamily="18" charset="0"/>
                          <a:ea typeface="+mj-ea"/>
                          <a:cs typeface="Times New Roman" pitchFamily="18" charset="0"/>
                          <a:sym typeface="Times New Roman" pitchFamily="18" charset="0"/>
                        </a:rPr>
                        <a:t>colours</a:t>
                      </a:r>
                      <a:r>
                        <a:rPr lang="en-US" sz="1350" b="0" i="0" u="none" strike="noStrike" cap="none" spc="0" baseline="0" dirty="0">
                          <a:solidFill>
                            <a:srgbClr val="000000"/>
                          </a:solidFill>
                          <a:latin typeface="Times New Roman" pitchFamily="18" charset="0"/>
                          <a:ea typeface="+mj-ea"/>
                          <a:cs typeface="Times New Roman" pitchFamily="18" charset="0"/>
                          <a:sym typeface="Times New Roman" pitchFamily="18" charset="0"/>
                        </a:rPr>
                        <a:t> to depict one self-management skill and briefly explain how it helps in their daily student life.</a:t>
                      </a:r>
                    </a:p>
                    <a:p>
                      <a:pPr marL="61913" marR="0" indent="-6350"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sz="1350" b="1" i="0" u="none" strike="noStrike" cap="none" spc="0" baseline="0" dirty="0">
                          <a:solidFill>
                            <a:srgbClr val="000000"/>
                          </a:solidFill>
                          <a:latin typeface="Times New Roman" pitchFamily="18" charset="0"/>
                          <a:ea typeface="+mj-ea"/>
                          <a:cs typeface="Times New Roman" pitchFamily="18" charset="0"/>
                          <a:sym typeface="Times New Roman" pitchFamily="18" charset="0"/>
                        </a:rPr>
                        <a:t>Skills Developed</a:t>
                      </a:r>
                      <a:r>
                        <a:rPr lang="en-US" sz="1350" b="0" i="0" u="none" strike="noStrike" cap="none" spc="0" baseline="0" dirty="0">
                          <a:solidFill>
                            <a:srgbClr val="000000"/>
                          </a:solidFill>
                          <a:latin typeface="Times New Roman" pitchFamily="18" charset="0"/>
                          <a:ea typeface="+mj-ea"/>
                          <a:cs typeface="Times New Roman" pitchFamily="18" charset="0"/>
                          <a:sym typeface="Times New Roman" pitchFamily="18" charset="0"/>
                        </a:rPr>
                        <a:t> -Time Management, Creativity, Decision-Making</a:t>
                      </a:r>
                    </a:p>
                  </a:txBody>
                  <a:tcPr marL="0" marR="0" marT="0" marB="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accent6">
                        <a:lumMod val="20000"/>
                        <a:lumOff val="80000"/>
                      </a:schemeClr>
                    </a:solidFill>
                  </a:tcPr>
                </a:tc>
                <a:extLst>
                  <a:ext uri="{0D108BD9-81ED-4DB2-BD59-A6C34878D82A}">
                    <a16:rowId xmlns:a16="http://schemas.microsoft.com/office/drawing/2014/main" val="10003"/>
                  </a:ext>
                </a:extLst>
              </a:tr>
            </a:tbl>
          </a:graphicData>
        </a:graphic>
      </p:graphicFrame>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7" name="Rectangle 2"/>
          <p:cNvSpPr/>
          <p:nvPr/>
        </p:nvSpPr>
        <p:spPr>
          <a:xfrm>
            <a:off x="270583" y="270587"/>
            <a:ext cx="6310328" cy="9275196"/>
          </a:xfrm>
          <a:prstGeom prst="rect">
            <a:avLst/>
          </a:prstGeom>
          <a:ln w="76200">
            <a:solidFill>
              <a:srgbClr val="32538F"/>
            </a:solidFill>
            <a:miter/>
          </a:ln>
        </p:spPr>
        <p:txBody>
          <a:bodyPr lIns="45718" tIns="45718" rIns="45718" bIns="45718" anchor="ctr"/>
          <a:lstStyle/>
          <a:p>
            <a:pPr algn="ctr">
              <a:defRPr>
                <a:solidFill>
                  <a:srgbClr val="FFFFFF"/>
                </a:solidFill>
              </a:defRPr>
            </a:pPr>
            <a:endParaRPr/>
          </a:p>
        </p:txBody>
      </p:sp>
      <p:sp>
        <p:nvSpPr>
          <p:cNvPr id="1048658" name="TextBox 6"/>
          <p:cNvSpPr txBox="1"/>
          <p:nvPr/>
        </p:nvSpPr>
        <p:spPr>
          <a:xfrm>
            <a:off x="3370805" y="9545780"/>
            <a:ext cx="326367" cy="369328"/>
          </a:xfrm>
          <a:prstGeom prst="rect">
            <a:avLst/>
          </a:prstGeom>
          <a:ln w="12700">
            <a:miter lim="400000"/>
          </a:ln>
        </p:spPr>
        <p:txBody>
          <a:bodyPr wrap="none" lIns="45718" tIns="45718" rIns="45718" bIns="45718">
            <a:spAutoFit/>
          </a:bodyPr>
          <a:lstStyle/>
          <a:p>
            <a:r>
              <a:rPr lang="en-US" dirty="0"/>
              <a:t>23</a:t>
            </a:r>
            <a:endParaRPr dirty="0"/>
          </a:p>
        </p:txBody>
      </p:sp>
      <p:graphicFrame>
        <p:nvGraphicFramePr>
          <p:cNvPr id="4194327" name="Table 7"/>
          <p:cNvGraphicFramePr/>
          <p:nvPr>
            <p:extLst>
              <p:ext uri="{D42A27DB-BD31-4B8C-83A1-F6EECF244321}">
                <p14:modId xmlns:p14="http://schemas.microsoft.com/office/powerpoint/2010/main" val="3784209705"/>
              </p:ext>
            </p:extLst>
          </p:nvPr>
        </p:nvGraphicFramePr>
        <p:xfrm>
          <a:off x="447931" y="393421"/>
          <a:ext cx="5955632" cy="9029525"/>
        </p:xfrm>
        <a:graphic>
          <a:graphicData uri="http://schemas.openxmlformats.org/drawingml/2006/table">
            <a:tbl>
              <a:tblPr/>
              <a:tblGrid>
                <a:gridCol w="1267097">
                  <a:extLst>
                    <a:ext uri="{9D8B030D-6E8A-4147-A177-3AD203B41FA5}">
                      <a16:colId xmlns:a16="http://schemas.microsoft.com/office/drawing/2014/main" val="20000"/>
                    </a:ext>
                  </a:extLst>
                </a:gridCol>
                <a:gridCol w="4688535">
                  <a:extLst>
                    <a:ext uri="{9D8B030D-6E8A-4147-A177-3AD203B41FA5}">
                      <a16:colId xmlns:a16="http://schemas.microsoft.com/office/drawing/2014/main" val="20001"/>
                    </a:ext>
                  </a:extLst>
                </a:gridCol>
              </a:tblGrid>
              <a:tr h="2230938">
                <a:tc>
                  <a:txBody>
                    <a:bodyPr/>
                    <a:lstStyle/>
                    <a:p>
                      <a:pPr algn="ctr" defTabSz="685800">
                        <a:lnSpc>
                          <a:spcPct val="115000"/>
                        </a:lnSpc>
                        <a:defRPr sz="1800"/>
                      </a:pPr>
                      <a:r>
                        <a:rPr sz="1400" b="1" dirty="0">
                          <a:latin typeface="Times New Roman" pitchFamily="18" charset="0"/>
                          <a:ea typeface="Times New Roman" pitchFamily="18" charset="0"/>
                          <a:cs typeface="Times New Roman" pitchFamily="18" charset="0"/>
                          <a:sym typeface="Times New Roman" pitchFamily="18" charset="0"/>
                        </a:rPr>
                        <a:t>JULY</a:t>
                      </a:r>
                    </a:p>
                  </a:txBody>
                  <a:tcPr marL="0" marR="0" marT="0" marB="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accent6">
                        <a:lumMod val="40000"/>
                        <a:lumOff val="60000"/>
                      </a:schemeClr>
                    </a:solidFill>
                  </a:tcPr>
                </a:tc>
                <a:tc>
                  <a:txBody>
                    <a:bodyPr/>
                    <a:lstStyle/>
                    <a:p>
                      <a:pPr marL="0" marR="0" indent="55880"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dirty="0"/>
                        <a:t>Unit-I</a:t>
                      </a:r>
                      <a:r>
                        <a:rPr lang="en-US" dirty="0"/>
                        <a:t>I</a:t>
                      </a:r>
                      <a:r>
                        <a:rPr dirty="0"/>
                        <a:t>I</a:t>
                      </a:r>
                      <a:r>
                        <a:rPr b="0" dirty="0"/>
                        <a:t> </a:t>
                      </a:r>
                      <a:r>
                        <a:rPr lang="en-US" b="0" dirty="0"/>
                        <a:t>Evaluating Models </a:t>
                      </a:r>
                      <a:r>
                        <a:rPr lang="en-US" b="1" baseline="0" dirty="0"/>
                        <a:t>(Part-B)</a:t>
                      </a:r>
                      <a:endParaRPr b="0" dirty="0"/>
                    </a:p>
                    <a:p>
                      <a:pPr marL="0" marR="0" indent="55880"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dirty="0"/>
                        <a:t>Unit-</a:t>
                      </a:r>
                      <a:r>
                        <a:rPr lang="en-US" dirty="0"/>
                        <a:t>IV </a:t>
                      </a:r>
                      <a:r>
                        <a:rPr lang="en-US" b="0" dirty="0"/>
                        <a:t>Self management-II </a:t>
                      </a:r>
                      <a:r>
                        <a:rPr lang="en-US" b="1" baseline="0" dirty="0"/>
                        <a:t>(Part-A)</a:t>
                      </a:r>
                      <a:endParaRPr lang="en-US" b="0" dirty="0"/>
                    </a:p>
                    <a:p>
                      <a:pPr indent="5588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1" u="none" dirty="0"/>
                        <a:t>SEA/ELA </a:t>
                      </a:r>
                      <a:r>
                        <a:rPr lang="en-US" sz="1400" b="1" dirty="0"/>
                        <a:t>: "AI Bias Investigation" </a:t>
                      </a:r>
                    </a:p>
                    <a:p>
                      <a:pPr indent="5588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1" dirty="0"/>
                        <a:t>Task</a:t>
                      </a:r>
                      <a:r>
                        <a:rPr lang="en-US" sz="1400" b="0" dirty="0"/>
                        <a:t>:</a:t>
                      </a:r>
                      <a:r>
                        <a:rPr lang="en-US" sz="1400" b="0" baseline="0" dirty="0"/>
                        <a:t> </a:t>
                      </a:r>
                      <a:r>
                        <a:rPr lang="en-US" sz="1400" b="0" dirty="0"/>
                        <a:t>Research </a:t>
                      </a:r>
                      <a:r>
                        <a:rPr lang="en-US" sz="1400" b="0" baseline="0" dirty="0"/>
                        <a:t> </a:t>
                      </a:r>
                      <a:r>
                        <a:rPr lang="en-US" sz="1400" b="0" dirty="0"/>
                        <a:t>bias in AI models (e.g., facial recognition </a:t>
                      </a:r>
                    </a:p>
                    <a:p>
                      <a:pPr indent="5588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0" dirty="0"/>
                        <a:t> errors) and present findings.</a:t>
                      </a:r>
                    </a:p>
                    <a:p>
                      <a:pPr indent="55880" algn="l" defTabSz="685800">
                        <a:lnSpc>
                          <a:spcPct val="100000"/>
                        </a:lnSpc>
                        <a:defRPr sz="1400" b="1" u="sng">
                          <a:latin typeface="Times New Roman" pitchFamily="18" charset="0"/>
                          <a:ea typeface="Times New Roman" pitchFamily="18" charset="0"/>
                          <a:cs typeface="Times New Roman" pitchFamily="18" charset="0"/>
                          <a:sym typeface="Times New Roman" pitchFamily="18" charset="0"/>
                        </a:defRPr>
                      </a:pPr>
                      <a:r>
                        <a:rPr lang="en-US" u="none" dirty="0"/>
                        <a:t>Practical: </a:t>
                      </a:r>
                      <a:r>
                        <a:rPr lang="en-US" b="0" u="none" dirty="0"/>
                        <a:t>Rock, Paper, Scissor</a:t>
                      </a:r>
                    </a:p>
                    <a:p>
                      <a:pPr indent="55880" algn="l" defTabSz="685800">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dirty="0"/>
                        <a:t>Program allows the user to play Rock, Paper, Scissors against</a:t>
                      </a:r>
                    </a:p>
                    <a:p>
                      <a:pPr indent="55880" algn="l" defTabSz="685800">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baseline="0" dirty="0"/>
                        <a:t> </a:t>
                      </a:r>
                      <a:r>
                        <a:rPr lang="en-US" dirty="0"/>
                        <a:t>the computer. The user and the computer each choose one of the</a:t>
                      </a:r>
                    </a:p>
                    <a:p>
                      <a:pPr indent="55880" algn="l" defTabSz="685800">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baseline="0" dirty="0"/>
                        <a:t> </a:t>
                      </a:r>
                      <a:r>
                        <a:rPr lang="en-US" dirty="0"/>
                        <a:t>three options (rock, paper, or scissors), and the program </a:t>
                      </a:r>
                    </a:p>
                    <a:p>
                      <a:pPr indent="55880" algn="l" defTabSz="685800">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dirty="0"/>
                        <a:t> determines the winner based on the classic rules of the game.</a:t>
                      </a:r>
                    </a:p>
                  </a:txBody>
                  <a:tcPr marL="0" marR="0" marT="0" marB="0" horzOverflow="overflow">
                    <a:lnL w="12700" cap="flat" cmpd="sng" algn="ctr">
                      <a:solidFill>
                        <a:srgbClr val="000000"/>
                      </a:solidFill>
                      <a:prstDash val="solid"/>
                      <a:round/>
                      <a:headEnd type="none" w="med" len="med"/>
                      <a:tailEnd type="none" w="med" len="med"/>
                    </a:lnL>
                    <a:lnR w="12700">
                      <a:solidFill>
                        <a:srgbClr val="000000"/>
                      </a:solidFill>
                    </a:lnR>
                    <a:lnT w="12700">
                      <a:solidFill>
                        <a:srgbClr val="000000"/>
                      </a:solidFill>
                    </a:lnT>
                    <a:lnB w="12700">
                      <a:solidFill>
                        <a:srgbClr val="000000"/>
                      </a:solidFill>
                    </a:lnB>
                    <a:solidFill>
                      <a:schemeClr val="accent6">
                        <a:lumMod val="20000"/>
                        <a:lumOff val="80000"/>
                      </a:schemeClr>
                    </a:solidFill>
                  </a:tcPr>
                </a:tc>
                <a:extLst>
                  <a:ext uri="{0D108BD9-81ED-4DB2-BD59-A6C34878D82A}">
                    <a16:rowId xmlns:a16="http://schemas.microsoft.com/office/drawing/2014/main" val="10000"/>
                  </a:ext>
                </a:extLst>
              </a:tr>
              <a:tr h="3792595">
                <a:tc>
                  <a:txBody>
                    <a:bodyPr/>
                    <a:lstStyle/>
                    <a:p>
                      <a:pPr algn="ctr" defTabSz="685800">
                        <a:lnSpc>
                          <a:spcPct val="115000"/>
                        </a:lnSpc>
                        <a:defRPr sz="1800"/>
                      </a:pPr>
                      <a:r>
                        <a:rPr sz="1400" b="1" dirty="0">
                          <a:latin typeface="Times New Roman" pitchFamily="18" charset="0"/>
                          <a:ea typeface="Times New Roman" pitchFamily="18" charset="0"/>
                          <a:cs typeface="Times New Roman" pitchFamily="18" charset="0"/>
                          <a:sym typeface="Times New Roman" pitchFamily="18" charset="0"/>
                        </a:rPr>
                        <a:t>AUGUST</a:t>
                      </a:r>
                    </a:p>
                  </a:txBody>
                  <a:tcPr marL="0" marR="0" marT="0" marB="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accent6">
                        <a:lumMod val="40000"/>
                        <a:lumOff val="60000"/>
                      </a:schemeClr>
                    </a:solidFill>
                  </a:tcPr>
                </a:tc>
                <a:tc>
                  <a:txBody>
                    <a:bodyPr/>
                    <a:lstStyle/>
                    <a:p>
                      <a:pPr marL="0" marR="0" indent="55880"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dirty="0"/>
                        <a:t>Unit- V </a:t>
                      </a:r>
                      <a:r>
                        <a:rPr lang="en-US" b="0" dirty="0"/>
                        <a:t>Computer Vision </a:t>
                      </a:r>
                      <a:r>
                        <a:rPr lang="en-US" b="1" baseline="0" dirty="0"/>
                        <a:t>(Part-B)</a:t>
                      </a:r>
                    </a:p>
                    <a:p>
                      <a:pPr marL="0" marR="0" indent="55880" algn="l" defTabSz="685800" rtl="0" eaLnBrk="1" fontAlgn="auto" latinLnBrk="0" hangingPunct="1">
                        <a:lnSpc>
                          <a:spcPct val="100000"/>
                        </a:lnSpc>
                        <a:spcBef>
                          <a:spcPts val="0"/>
                        </a:spcBef>
                        <a:spcAft>
                          <a:spcPts val="0"/>
                        </a:spcAft>
                        <a:buClrTx/>
                        <a:buSzTx/>
                        <a:buFontTx/>
                        <a:buNone/>
                        <a:defRPr sz="1400" b="1">
                          <a:latin typeface="Times New Roman" pitchFamily="18" charset="0"/>
                          <a:ea typeface="Times New Roman" pitchFamily="18" charset="0"/>
                          <a:cs typeface="Times New Roman" pitchFamily="18" charset="0"/>
                          <a:sym typeface="Times New Roman" pitchFamily="18" charset="0"/>
                        </a:defRPr>
                      </a:pPr>
                      <a:r>
                        <a:rPr lang="en-US" b="1" baseline="0" dirty="0"/>
                        <a:t>Unit-V </a:t>
                      </a:r>
                      <a:r>
                        <a:rPr lang="en-US" b="0" baseline="0" dirty="0"/>
                        <a:t>Green Skills-II </a:t>
                      </a:r>
                      <a:r>
                        <a:rPr lang="en-US" b="1" baseline="0" dirty="0"/>
                        <a:t>(Part-A)</a:t>
                      </a:r>
                      <a:endParaRPr b="1" dirty="0"/>
                    </a:p>
                    <a:p>
                      <a:pPr indent="5588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1" u="none" dirty="0"/>
                        <a:t>SEA/ELA </a:t>
                      </a:r>
                      <a:r>
                        <a:rPr lang="en-US" sz="1400" b="1" dirty="0"/>
                        <a:t> : "Speech-to-Text AI" </a:t>
                      </a:r>
                    </a:p>
                    <a:p>
                      <a:pPr indent="5588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0" i="0" u="none" strike="noStrike" cap="none" spc="0" baseline="0" dirty="0">
                          <a:solidFill>
                            <a:srgbClr val="000000"/>
                          </a:solidFill>
                          <a:latin typeface="Times New Roman" pitchFamily="18" charset="0"/>
                          <a:ea typeface="+mj-ea"/>
                          <a:cs typeface="Times New Roman" pitchFamily="18" charset="0"/>
                          <a:sym typeface="Times New Roman" pitchFamily="18" charset="0"/>
                        </a:rPr>
                        <a:t>Students will use speech recognition tools such as the Google </a:t>
                      </a:r>
                    </a:p>
                    <a:p>
                      <a:pPr indent="5588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0" i="0" u="none" strike="noStrike" cap="none" spc="0" baseline="0" dirty="0">
                          <a:solidFill>
                            <a:srgbClr val="000000"/>
                          </a:solidFill>
                          <a:latin typeface="Times New Roman" pitchFamily="18" charset="0"/>
                          <a:ea typeface="+mj-ea"/>
                          <a:cs typeface="Times New Roman" pitchFamily="18" charset="0"/>
                          <a:sym typeface="Times New Roman" pitchFamily="18" charset="0"/>
                        </a:rPr>
                        <a:t>Speech API to convert spoken language into text and evaluate </a:t>
                      </a:r>
                    </a:p>
                    <a:p>
                      <a:pPr indent="5588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0" i="0" u="none" strike="noStrike" cap="none" spc="0" baseline="0" dirty="0">
                          <a:solidFill>
                            <a:srgbClr val="000000"/>
                          </a:solidFill>
                          <a:latin typeface="Times New Roman" pitchFamily="18" charset="0"/>
                          <a:ea typeface="+mj-ea"/>
                          <a:cs typeface="Times New Roman" pitchFamily="18" charset="0"/>
                          <a:sym typeface="Times New Roman" pitchFamily="18" charset="0"/>
                        </a:rPr>
                        <a:t> the accuracy of the output.</a:t>
                      </a:r>
                    </a:p>
                    <a:p>
                      <a:pPr indent="5588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1" i="0" u="none" strike="noStrike" cap="none" spc="0" baseline="0" dirty="0">
                          <a:solidFill>
                            <a:schemeClr val="tx1"/>
                          </a:solidFill>
                          <a:latin typeface="Times New Roman" pitchFamily="18" charset="0"/>
                          <a:ea typeface="+mj-ea"/>
                          <a:cs typeface="Times New Roman" pitchFamily="18" charset="0"/>
                          <a:sym typeface="Times New Roman" pitchFamily="18" charset="0"/>
                        </a:rPr>
                        <a:t>AIL-</a:t>
                      </a:r>
                      <a:r>
                        <a:rPr lang="en-US" sz="1400" b="1" i="0" u="none" strike="noStrike" cap="none" spc="0" baseline="0" dirty="0">
                          <a:solidFill>
                            <a:schemeClr val="tx1"/>
                          </a:solidFill>
                          <a:latin typeface="Times New Roman" pitchFamily="18" charset="0"/>
                          <a:ea typeface="+mn-ea"/>
                          <a:cs typeface="Times New Roman" pitchFamily="18" charset="0"/>
                          <a:sym typeface="Times New Roman" pitchFamily="18" charset="0"/>
                        </a:rPr>
                        <a:t>Vision-Based Computing</a:t>
                      </a:r>
                    </a:p>
                    <a:p>
                      <a:pPr marL="60325" indent="-4763"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0" i="0" u="none" strike="noStrike" cap="none" spc="0" baseline="0" dirty="0">
                          <a:solidFill>
                            <a:srgbClr val="000000"/>
                          </a:solidFill>
                          <a:latin typeface="Times New Roman" pitchFamily="18" charset="0"/>
                          <a:ea typeface="+mj-ea"/>
                          <a:cs typeface="Times New Roman" pitchFamily="18" charset="0"/>
                          <a:sym typeface="Times New Roman" pitchFamily="18" charset="0"/>
                        </a:rPr>
                        <a:t>Students will create a drawing/poster showing how computers “see” and recognize images (face recognition, traffic signs, object detection) and will explain the process using simple visuals and labels.</a:t>
                      </a:r>
                    </a:p>
                    <a:p>
                      <a:pPr marL="60325" indent="-4763"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1" i="0" u="none" strike="noStrike" cap="none" spc="0" baseline="0" dirty="0">
                          <a:solidFill>
                            <a:srgbClr val="000000"/>
                          </a:solidFill>
                          <a:latin typeface="Times New Roman" pitchFamily="18" charset="0"/>
                          <a:ea typeface="+mj-ea"/>
                          <a:cs typeface="Times New Roman" pitchFamily="18" charset="0"/>
                          <a:sym typeface="Times New Roman" pitchFamily="18" charset="0"/>
                        </a:rPr>
                        <a:t>Skills developed-</a:t>
                      </a:r>
                      <a:r>
                        <a:rPr lang="en-US" sz="1400" b="0" i="0" u="none" strike="noStrike" cap="none" spc="0" baseline="0" dirty="0">
                          <a:solidFill>
                            <a:srgbClr val="000000"/>
                          </a:solidFill>
                          <a:latin typeface="Times New Roman" pitchFamily="18" charset="0"/>
                          <a:ea typeface="+mj-ea"/>
                          <a:cs typeface="Times New Roman" pitchFamily="18" charset="0"/>
                          <a:sym typeface="Times New Roman" pitchFamily="18" charset="0"/>
                        </a:rPr>
                        <a:t> Digital Literacy, Analytical Thinking, Creativity, Observation Skills</a:t>
                      </a:r>
                    </a:p>
                    <a:p>
                      <a:pPr indent="5588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dirty="0"/>
                        <a:t>Practical: </a:t>
                      </a:r>
                      <a:r>
                        <a:rPr b="0" dirty="0"/>
                        <a:t>Password Strength Checker</a:t>
                      </a:r>
                    </a:p>
                    <a:p>
                      <a:pPr indent="55880" algn="l" defTabSz="685800">
                        <a:lnSpc>
                          <a:spcPct val="100000"/>
                        </a:lnSpc>
                        <a:defRPr sz="1400">
                          <a:latin typeface="Times New Roman" pitchFamily="18" charset="0"/>
                          <a:ea typeface="Times New Roman" pitchFamily="18" charset="0"/>
                          <a:cs typeface="Times New Roman" pitchFamily="18" charset="0"/>
                          <a:sym typeface="Times New Roman" pitchFamily="18" charset="0"/>
                        </a:defRPr>
                      </a:pPr>
                      <a:r>
                        <a:rPr dirty="0"/>
                        <a:t>Students will evaluates the strength of a password based on </a:t>
                      </a:r>
                      <a:endParaRPr lang="en-US" dirty="0"/>
                    </a:p>
                    <a:p>
                      <a:pPr indent="55880" algn="l" defTabSz="685800">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dirty="0"/>
                        <a:t> </a:t>
                      </a:r>
                      <a:r>
                        <a:rPr dirty="0"/>
                        <a:t>certain criteria such as length, presence of uppercase letters, </a:t>
                      </a:r>
                      <a:endParaRPr lang="en-US" dirty="0"/>
                    </a:p>
                    <a:p>
                      <a:pPr indent="55880" algn="l" defTabSz="685800">
                        <a:lnSpc>
                          <a:spcPct val="100000"/>
                        </a:lnSpc>
                        <a:defRPr sz="1400">
                          <a:latin typeface="Times New Roman" pitchFamily="18" charset="0"/>
                          <a:ea typeface="Times New Roman" pitchFamily="18" charset="0"/>
                          <a:cs typeface="Times New Roman" pitchFamily="18" charset="0"/>
                          <a:sym typeface="Times New Roman" pitchFamily="18" charset="0"/>
                        </a:defRPr>
                      </a:pPr>
                      <a:r>
                        <a:rPr lang="en-US" dirty="0"/>
                        <a:t> </a:t>
                      </a:r>
                      <a:r>
                        <a:rPr dirty="0"/>
                        <a:t>lowercase letters, digits, and special characters.</a:t>
                      </a:r>
                    </a:p>
                  </a:txBody>
                  <a:tcPr marL="0" marR="0" marT="0" marB="0" horzOverflow="overflow">
                    <a:lnL w="12700" cap="flat" cmpd="sng" algn="ctr">
                      <a:solidFill>
                        <a:srgbClr val="000000"/>
                      </a:solidFill>
                      <a:prstDash val="solid"/>
                      <a:round/>
                      <a:headEnd type="none" w="med" len="med"/>
                      <a:tailEnd type="none" w="med" len="med"/>
                    </a:lnL>
                    <a:lnR w="12700">
                      <a:solidFill>
                        <a:srgbClr val="000000"/>
                      </a:solidFill>
                    </a:lnR>
                    <a:lnT w="12700">
                      <a:solidFill>
                        <a:srgbClr val="000000"/>
                      </a:solidFill>
                    </a:lnT>
                    <a:lnB w="12700">
                      <a:solidFill>
                        <a:srgbClr val="000000"/>
                      </a:solidFill>
                    </a:lnB>
                    <a:solidFill>
                      <a:schemeClr val="accent6">
                        <a:lumMod val="20000"/>
                        <a:lumOff val="80000"/>
                      </a:schemeClr>
                    </a:solidFill>
                  </a:tcPr>
                </a:tc>
                <a:extLst>
                  <a:ext uri="{0D108BD9-81ED-4DB2-BD59-A6C34878D82A}">
                    <a16:rowId xmlns:a16="http://schemas.microsoft.com/office/drawing/2014/main" val="10001"/>
                  </a:ext>
                </a:extLst>
              </a:tr>
              <a:tr h="236042">
                <a:tc>
                  <a:txBody>
                    <a:bodyPr/>
                    <a:lstStyle/>
                    <a:p>
                      <a:pPr algn="ctr" defTabSz="685800">
                        <a:lnSpc>
                          <a:spcPct val="115000"/>
                        </a:lnSpc>
                        <a:defRPr sz="1800"/>
                      </a:pPr>
                      <a:r>
                        <a:rPr sz="1400" b="1" dirty="0">
                          <a:latin typeface="Times New Roman" pitchFamily="18" charset="0"/>
                          <a:ea typeface="Times New Roman" pitchFamily="18" charset="0"/>
                          <a:cs typeface="Times New Roman" pitchFamily="18" charset="0"/>
                          <a:sym typeface="Times New Roman" pitchFamily="18" charset="0"/>
                        </a:rPr>
                        <a:t>SEPTEMBER</a:t>
                      </a:r>
                    </a:p>
                  </a:txBody>
                  <a:tcPr marL="0" marR="0" marT="0" marB="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accent6">
                        <a:lumMod val="40000"/>
                        <a:lumOff val="60000"/>
                      </a:schemeClr>
                    </a:solidFill>
                  </a:tcPr>
                </a:tc>
                <a:tc>
                  <a:txBody>
                    <a:bodyPr/>
                    <a:lstStyle/>
                    <a:p>
                      <a:pPr algn="ctr" defTabSz="685800">
                        <a:lnSpc>
                          <a:spcPct val="100000"/>
                        </a:lnSpc>
                        <a:defRPr sz="1800"/>
                      </a:pPr>
                      <a:r>
                        <a:rPr sz="1400" b="1" dirty="0">
                          <a:latin typeface="Times New Roman" pitchFamily="18" charset="0"/>
                          <a:ea typeface="Times New Roman" pitchFamily="18" charset="0"/>
                          <a:cs typeface="Times New Roman" pitchFamily="18" charset="0"/>
                          <a:sym typeface="Times New Roman" pitchFamily="18" charset="0"/>
                        </a:rPr>
                        <a:t>REVISION FOR  </a:t>
                      </a:r>
                      <a:r>
                        <a:rPr lang="en-US" sz="1400" b="1" dirty="0">
                          <a:latin typeface="Times New Roman" pitchFamily="18" charset="0"/>
                          <a:ea typeface="Times New Roman" pitchFamily="18" charset="0"/>
                          <a:cs typeface="Times New Roman" pitchFamily="18" charset="0"/>
                          <a:sym typeface="Times New Roman" pitchFamily="18" charset="0"/>
                        </a:rPr>
                        <a:t>FIRST</a:t>
                      </a:r>
                      <a:r>
                        <a:rPr lang="en-US" sz="1400" b="1" baseline="0" dirty="0">
                          <a:latin typeface="Times New Roman" pitchFamily="18" charset="0"/>
                          <a:ea typeface="Times New Roman" pitchFamily="18" charset="0"/>
                          <a:cs typeface="Times New Roman" pitchFamily="18" charset="0"/>
                          <a:sym typeface="Times New Roman" pitchFamily="18" charset="0"/>
                        </a:rPr>
                        <a:t> </a:t>
                      </a:r>
                      <a:r>
                        <a:rPr sz="1400" b="1" dirty="0">
                          <a:latin typeface="Times New Roman" pitchFamily="18" charset="0"/>
                          <a:ea typeface="Times New Roman" pitchFamily="18" charset="0"/>
                          <a:cs typeface="Times New Roman" pitchFamily="18" charset="0"/>
                          <a:sym typeface="Times New Roman" pitchFamily="18" charset="0"/>
                        </a:rPr>
                        <a:t>TERM</a:t>
                      </a:r>
                      <a:r>
                        <a:rPr lang="en-US" sz="1400" b="1" baseline="0" dirty="0">
                          <a:latin typeface="Times New Roman" pitchFamily="18" charset="0"/>
                          <a:ea typeface="Times New Roman" pitchFamily="18" charset="0"/>
                          <a:cs typeface="Times New Roman" pitchFamily="18" charset="0"/>
                          <a:sym typeface="Times New Roman" pitchFamily="18" charset="0"/>
                        </a:rPr>
                        <a:t> </a:t>
                      </a:r>
                      <a:r>
                        <a:rPr sz="1400" b="1" dirty="0">
                          <a:latin typeface="Times New Roman" pitchFamily="18" charset="0"/>
                          <a:ea typeface="Times New Roman" pitchFamily="18" charset="0"/>
                          <a:cs typeface="Times New Roman" pitchFamily="18" charset="0"/>
                          <a:sym typeface="Times New Roman" pitchFamily="18" charset="0"/>
                        </a:rPr>
                        <a:t>EXAMS</a:t>
                      </a:r>
                    </a:p>
                  </a:txBody>
                  <a:tcPr marL="0" marR="0" marT="0" marB="0" horzOverflow="overflow">
                    <a:lnL w="12700" cap="flat" cmpd="sng" algn="ctr">
                      <a:solidFill>
                        <a:srgbClr val="000000"/>
                      </a:solidFill>
                      <a:prstDash val="solid"/>
                      <a:round/>
                      <a:headEnd type="none" w="med" len="med"/>
                      <a:tailEnd type="none" w="med" len="med"/>
                    </a:lnL>
                    <a:lnR w="12700">
                      <a:solidFill>
                        <a:srgbClr val="000000"/>
                      </a:solidFill>
                    </a:lnR>
                    <a:lnT w="12700">
                      <a:solidFill>
                        <a:srgbClr val="000000"/>
                      </a:solidFill>
                    </a:lnT>
                    <a:lnB w="12700">
                      <a:solidFill>
                        <a:srgbClr val="000000"/>
                      </a:solidFill>
                    </a:lnB>
                    <a:solidFill>
                      <a:schemeClr val="accent6">
                        <a:lumMod val="20000"/>
                        <a:lumOff val="80000"/>
                      </a:schemeClr>
                    </a:solidFill>
                  </a:tcPr>
                </a:tc>
                <a:extLst>
                  <a:ext uri="{0D108BD9-81ED-4DB2-BD59-A6C34878D82A}">
                    <a16:rowId xmlns:a16="http://schemas.microsoft.com/office/drawing/2014/main" val="10002"/>
                  </a:ext>
                </a:extLst>
              </a:tr>
              <a:tr h="1784750">
                <a:tc>
                  <a:txBody>
                    <a:bodyPr/>
                    <a:lstStyle/>
                    <a:p>
                      <a:pPr algn="ctr" defTabSz="685800">
                        <a:lnSpc>
                          <a:spcPct val="115000"/>
                        </a:lnSpc>
                        <a:defRPr sz="1800"/>
                      </a:pPr>
                      <a:r>
                        <a:rPr sz="1400" b="1" dirty="0">
                          <a:latin typeface="Times New Roman" pitchFamily="18" charset="0"/>
                          <a:ea typeface="Times New Roman" pitchFamily="18" charset="0"/>
                          <a:cs typeface="Times New Roman" pitchFamily="18" charset="0"/>
                          <a:sym typeface="Times New Roman" pitchFamily="18" charset="0"/>
                        </a:rPr>
                        <a:t>OCTOBER</a:t>
                      </a:r>
                    </a:p>
                  </a:txBody>
                  <a:tcPr marL="0" marR="0" marT="0" marB="0" anchor="ctr" horzOverflow="overflow">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indent="5588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dirty="0"/>
                        <a:t>Unit- VI </a:t>
                      </a:r>
                      <a:r>
                        <a:rPr b="0" dirty="0"/>
                        <a:t>Natural Language Processing</a:t>
                      </a:r>
                    </a:p>
                    <a:p>
                      <a:pPr indent="5588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dirty="0"/>
                        <a:t>Unit- VII </a:t>
                      </a:r>
                      <a:r>
                        <a:rPr lang="en-US" b="0" dirty="0"/>
                        <a:t>Advanced Python</a:t>
                      </a:r>
                    </a:p>
                    <a:p>
                      <a:pPr indent="5588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1" u="none" dirty="0"/>
                        <a:t>SEA/ELA </a:t>
                      </a:r>
                      <a:r>
                        <a:rPr lang="en-US" sz="1400" b="1" dirty="0"/>
                        <a:t> :"Build an AI-Based Quiz App" </a:t>
                      </a:r>
                    </a:p>
                    <a:p>
                      <a:pPr marL="60325" indent="-4763"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lang="en-US" sz="1400" b="0" i="0" u="none" strike="noStrike" cap="none" spc="0" baseline="0" dirty="0">
                          <a:solidFill>
                            <a:srgbClr val="000000"/>
                          </a:solidFill>
                          <a:latin typeface="Times New Roman" pitchFamily="18" charset="0"/>
                          <a:ea typeface="+mj-ea"/>
                          <a:cs typeface="Times New Roman" pitchFamily="18" charset="0"/>
                          <a:sym typeface="Times New Roman" pitchFamily="18" charset="0"/>
                        </a:rPr>
                        <a:t>Students will design and develop a simple AI-powered quiz application that generates questions  based on user input, fostering problem-solving and computational thinking skills.</a:t>
                      </a:r>
                      <a:r>
                        <a:rPr lang="en-US" sz="1400" b="0" i="0" u="none" strike="noStrike" cap="none" spc="0" baseline="0" dirty="0">
                          <a:solidFill>
                            <a:srgbClr val="000000"/>
                          </a:solidFill>
                          <a:latin typeface="Times New Roman" pitchFamily="18" charset="0"/>
                          <a:cs typeface="Times New Roman" pitchFamily="18" charset="0"/>
                          <a:sym typeface="Calibri"/>
                        </a:rPr>
                        <a:t>.</a:t>
                      </a:r>
                    </a:p>
                    <a:p>
                      <a:pPr indent="55880" algn="l" defTabSz="685800">
                        <a:lnSpc>
                          <a:spcPct val="100000"/>
                        </a:lnSpc>
                        <a:defRPr sz="1400" b="1">
                          <a:latin typeface="Times New Roman" pitchFamily="18" charset="0"/>
                          <a:ea typeface="Times New Roman" pitchFamily="18" charset="0"/>
                          <a:cs typeface="Times New Roman" pitchFamily="18" charset="0"/>
                          <a:sym typeface="Times New Roman" pitchFamily="18" charset="0"/>
                        </a:defRPr>
                      </a:pPr>
                      <a:r>
                        <a:rPr dirty="0"/>
                        <a:t>Practical: </a:t>
                      </a:r>
                      <a:r>
                        <a:rPr b="0" dirty="0"/>
                        <a:t>Canva Posters</a:t>
                      </a:r>
                    </a:p>
                  </a:txBody>
                  <a:tcPr marL="0" marR="0" marT="0" marB="0" horzOverflow="overflow">
                    <a:lnL w="12700" cap="flat" cmpd="sng" algn="ctr">
                      <a:solidFill>
                        <a:srgbClr val="000000"/>
                      </a:solidFill>
                      <a:prstDash val="solid"/>
                      <a:round/>
                      <a:headEnd type="none" w="med" len="med"/>
                      <a:tailEnd type="none" w="med" len="med"/>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3"/>
                  </a:ext>
                </a:extLst>
              </a:tr>
              <a:tr h="492600">
                <a:tc>
                  <a:txBody>
                    <a:bodyPr/>
                    <a:lstStyle/>
                    <a:p>
                      <a:pPr algn="ctr">
                        <a:lnSpc>
                          <a:spcPct val="115000"/>
                        </a:lnSpc>
                        <a:spcAft>
                          <a:spcPts val="0"/>
                        </a:spcAft>
                      </a:pPr>
                      <a:r>
                        <a:rPr lang="en-GB" sz="1400" b="1" dirty="0">
                          <a:latin typeface="Times New Roman" pitchFamily="18" charset="0"/>
                          <a:cs typeface="Times New Roman" pitchFamily="18" charset="0"/>
                        </a:rPr>
                        <a:t>NOVEMBER-</a:t>
                      </a:r>
                      <a:r>
                        <a:rPr lang="en-GB" sz="1400" b="1" baseline="0" dirty="0">
                          <a:latin typeface="Times New Roman" pitchFamily="18" charset="0"/>
                          <a:cs typeface="Times New Roman" pitchFamily="18" charset="0"/>
                        </a:rPr>
                        <a:t> FEBRUARY</a:t>
                      </a:r>
                      <a:endParaRPr lang="en-GB" sz="1400" b="1" dirty="0">
                        <a:latin typeface="Times New Roman" pitchFamily="18" charset="0"/>
                        <a:ea typeface="Calibri"/>
                        <a:cs typeface="Times New Roman" pitchFamily="18" charset="0"/>
                      </a:endParaRPr>
                    </a:p>
                  </a:txBody>
                  <a:tcPr marL="68580" marR="68580" marT="0" marB="0" anchor="ctr">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indent="0" algn="ctr" defTabSz="685800" rtl="0" eaLnBrk="1" fontAlgn="auto" latinLnBrk="0" hangingPunct="1">
                        <a:lnSpc>
                          <a:spcPct val="115000"/>
                        </a:lnSpc>
                        <a:spcBef>
                          <a:spcPts val="0"/>
                        </a:spcBef>
                        <a:spcAft>
                          <a:spcPts val="0"/>
                        </a:spcAft>
                        <a:buClrTx/>
                        <a:buSzTx/>
                        <a:buFontTx/>
                        <a:buNone/>
                      </a:pPr>
                      <a:r>
                        <a:rPr lang="en-US" sz="1400" b="1" kern="1200" dirty="0">
                          <a:latin typeface="Times New Roman" pitchFamily="18" charset="0"/>
                          <a:cs typeface="Times New Roman" pitchFamily="18" charset="0"/>
                        </a:rPr>
                        <a:t>DOUBT CLASSES,</a:t>
                      </a:r>
                      <a:r>
                        <a:rPr lang="en-GB" sz="1400" b="1" dirty="0">
                          <a:latin typeface="Times New Roman" pitchFamily="18" charset="0"/>
                          <a:ea typeface="Calibri"/>
                          <a:cs typeface="Times New Roman" pitchFamily="18" charset="0"/>
                        </a:rPr>
                        <a:t> </a:t>
                      </a:r>
                      <a:r>
                        <a:rPr lang="en-US" sz="1400" b="1" kern="1200" dirty="0">
                          <a:latin typeface="Times New Roman" pitchFamily="18" charset="0"/>
                          <a:cs typeface="Times New Roman" pitchFamily="18" charset="0"/>
                        </a:rPr>
                        <a:t>PRACTICE PAPERS  &amp;  REVISION FOR PREBOARD &amp; BOARD EXAMS</a:t>
                      </a:r>
                    </a:p>
                  </a:txBody>
                  <a:tcPr marL="68580" marR="68580" marT="0" marB="0" anchor="ctr">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4"/>
                  </a:ext>
                </a:extLst>
              </a:tr>
              <a:tr h="492600">
                <a:tc gridSpan="2">
                  <a:txBody>
                    <a:bodyPr/>
                    <a:lstStyle/>
                    <a:p>
                      <a:pPr algn="ctr">
                        <a:lnSpc>
                          <a:spcPct val="115000"/>
                        </a:lnSpc>
                        <a:spcAft>
                          <a:spcPts val="0"/>
                        </a:spcAft>
                      </a:pPr>
                      <a:r>
                        <a:rPr lang="en-US" sz="1400" b="1" dirty="0">
                          <a:latin typeface="Times New Roman" pitchFamily="18" charset="0"/>
                          <a:ea typeface="Calibri"/>
                          <a:cs typeface="Times New Roman" pitchFamily="18" charset="0"/>
                        </a:rPr>
                        <a:t>Discussion of MCQ Assignments will be taken parallel to the chapters every month.</a:t>
                      </a:r>
                      <a:endParaRPr lang="en-GB" sz="1400" b="1" dirty="0">
                        <a:latin typeface="Times New Roman" pitchFamily="18" charset="0"/>
                        <a:ea typeface="Calibri"/>
                        <a:cs typeface="Times New Roman" pitchFamily="18" charset="0"/>
                      </a:endParaRPr>
                    </a:p>
                  </a:txBody>
                  <a:tcPr marL="68580" marR="68580" marT="0" marB="0" anchor="ctr">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headEnd type="none" w="med" len="med"/>
                      <a:tailEnd type="none" w="med" len="med"/>
                    </a:lnT>
                    <a:lnB w="12700">
                      <a:solidFill>
                        <a:srgbClr val="000000"/>
                      </a:solidFill>
                      <a:headEnd type="none" w="med" len="med"/>
                      <a:tailEnd type="none" w="med" len="med"/>
                    </a:lnB>
                    <a:solidFill>
                      <a:schemeClr val="accent6">
                        <a:lumMod val="40000"/>
                        <a:lumOff val="60000"/>
                      </a:schemeClr>
                    </a:solidFill>
                  </a:tcPr>
                </a:tc>
                <a:tc hMerge="1">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a:solidFill>
                        <a:srgbClr val="000000"/>
                      </a:solidFill>
                      <a:headEnd type="none" w="med" len="med"/>
                      <a:tailEnd type="none" w="med" len="med"/>
                    </a:lnR>
                    <a:lnT w="12700">
                      <a:solidFill>
                        <a:srgbClr val="000000"/>
                      </a:solidFill>
                      <a:headEnd type="none" w="med" len="med"/>
                      <a:tailEnd type="none" w="med" len="med"/>
                    </a:lnT>
                    <a:lnB w="12700">
                      <a:solidFill>
                        <a:srgbClr val="000000"/>
                      </a:solidFill>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7" name="Rectangle 2"/>
          <p:cNvSpPr/>
          <p:nvPr/>
        </p:nvSpPr>
        <p:spPr>
          <a:xfrm>
            <a:off x="270583" y="270587"/>
            <a:ext cx="6310328" cy="9275196"/>
          </a:xfrm>
          <a:prstGeom prst="rect">
            <a:avLst/>
          </a:prstGeom>
          <a:ln w="76200">
            <a:solidFill>
              <a:srgbClr val="32538F"/>
            </a:solidFill>
            <a:miter/>
          </a:ln>
        </p:spPr>
        <p:txBody>
          <a:bodyPr lIns="45718" tIns="45718" rIns="45718" bIns="45718" anchor="ctr"/>
          <a:lstStyle/>
          <a:p>
            <a:pPr algn="ctr">
              <a:defRPr>
                <a:solidFill>
                  <a:srgbClr val="FFFFFF"/>
                </a:solidFill>
              </a:defRPr>
            </a:pPr>
            <a:endParaRPr/>
          </a:p>
        </p:txBody>
      </p:sp>
      <p:sp>
        <p:nvSpPr>
          <p:cNvPr id="1048658" name="TextBox 6"/>
          <p:cNvSpPr txBox="1"/>
          <p:nvPr/>
        </p:nvSpPr>
        <p:spPr>
          <a:xfrm>
            <a:off x="3370805" y="9545780"/>
            <a:ext cx="326367" cy="369328"/>
          </a:xfrm>
          <a:prstGeom prst="rect">
            <a:avLst/>
          </a:prstGeom>
          <a:ln w="12700">
            <a:miter lim="400000"/>
          </a:ln>
        </p:spPr>
        <p:txBody>
          <a:bodyPr wrap="none" lIns="45718" tIns="45718" rIns="45718" bIns="45718">
            <a:spAutoFit/>
          </a:bodyPr>
          <a:lstStyle/>
          <a:p>
            <a:r>
              <a:rPr lang="en-US" dirty="0"/>
              <a:t>24</a:t>
            </a:r>
            <a:endParaRPr dirty="0"/>
          </a:p>
        </p:txBody>
      </p:sp>
      <p:graphicFrame>
        <p:nvGraphicFramePr>
          <p:cNvPr id="4194327" name="Table 7"/>
          <p:cNvGraphicFramePr/>
          <p:nvPr>
            <p:extLst>
              <p:ext uri="{D42A27DB-BD31-4B8C-83A1-F6EECF244321}">
                <p14:modId xmlns:p14="http://schemas.microsoft.com/office/powerpoint/2010/main" val="3220258078"/>
              </p:ext>
            </p:extLst>
          </p:nvPr>
        </p:nvGraphicFramePr>
        <p:xfrm>
          <a:off x="447931" y="1308113"/>
          <a:ext cx="5955632" cy="7735485"/>
        </p:xfrm>
        <a:graphic>
          <a:graphicData uri="http://schemas.openxmlformats.org/drawingml/2006/table">
            <a:tbl>
              <a:tblPr/>
              <a:tblGrid>
                <a:gridCol w="1617936">
                  <a:extLst>
                    <a:ext uri="{9D8B030D-6E8A-4147-A177-3AD203B41FA5}">
                      <a16:colId xmlns:a16="http://schemas.microsoft.com/office/drawing/2014/main" val="20000"/>
                    </a:ext>
                  </a:extLst>
                </a:gridCol>
                <a:gridCol w="4337696">
                  <a:extLst>
                    <a:ext uri="{9D8B030D-6E8A-4147-A177-3AD203B41FA5}">
                      <a16:colId xmlns:a16="http://schemas.microsoft.com/office/drawing/2014/main" val="20001"/>
                    </a:ext>
                  </a:extLst>
                </a:gridCol>
              </a:tblGrid>
              <a:tr h="607773">
                <a:tc>
                  <a:txBody>
                    <a:bodyPr/>
                    <a:lstStyle/>
                    <a:p>
                      <a:pPr marL="0" marR="0" algn="ctr">
                        <a:lnSpc>
                          <a:spcPct val="107000"/>
                        </a:lnSpc>
                        <a:spcBef>
                          <a:spcPts val="0"/>
                        </a:spcBef>
                        <a:spcAft>
                          <a:spcPts val="0"/>
                        </a:spcAft>
                      </a:pPr>
                      <a:r>
                        <a:rPr lang="en-US" sz="1400" b="1" dirty="0">
                          <a:effectLst/>
                          <a:latin typeface="Times New Roman" panose="02020603050405020304" pitchFamily="18" charset="0"/>
                          <a:ea typeface="Calibri" panose="020F0502020204030204" pitchFamily="34" charset="0"/>
                          <a:cs typeface="SimSun" panose="02010600030101010101" pitchFamily="2" charset="-122"/>
                        </a:rPr>
                        <a:t>SUBJECT</a:t>
                      </a:r>
                      <a:endParaRPr lang="en-US" sz="1100" dirty="0">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nchor="ctr">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gn="ctr">
                        <a:lnSpc>
                          <a:spcPct val="107000"/>
                        </a:lnSpc>
                        <a:spcBef>
                          <a:spcPts val="0"/>
                        </a:spcBef>
                        <a:spcAft>
                          <a:spcPts val="0"/>
                        </a:spcAft>
                      </a:pPr>
                      <a:r>
                        <a:rPr lang="en-US" sz="1400" b="1" dirty="0">
                          <a:effectLst/>
                          <a:latin typeface="Times New Roman" panose="02020603050405020304" pitchFamily="18" charset="0"/>
                          <a:ea typeface="Calibri" panose="020F0502020204030204" pitchFamily="34" charset="0"/>
                          <a:cs typeface="SimSun" panose="02010600030101010101" pitchFamily="2" charset="-122"/>
                        </a:rPr>
                        <a:t>TOPIC</a:t>
                      </a:r>
                      <a:endParaRPr lang="en-US" sz="1100" dirty="0">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nchor="ctr">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00"/>
                  </a:ext>
                </a:extLst>
              </a:tr>
              <a:tr h="2707715">
                <a:tc>
                  <a:txBody>
                    <a:bodyPr/>
                    <a:lstStyle/>
                    <a:p>
                      <a:pPr marL="0" marR="0" algn="ctr">
                        <a:lnSpc>
                          <a:spcPct val="107000"/>
                        </a:lnSpc>
                        <a:spcBef>
                          <a:spcPts val="0"/>
                        </a:spcBef>
                        <a:spcAft>
                          <a:spcPts val="0"/>
                        </a:spcAft>
                      </a:pPr>
                      <a:r>
                        <a:rPr lang="en-US" sz="1400" b="1" dirty="0">
                          <a:effectLst/>
                          <a:latin typeface="Times New Roman" panose="02020603050405020304" pitchFamily="18" charset="0"/>
                          <a:ea typeface="Calibri" panose="020F0502020204030204" pitchFamily="34" charset="0"/>
                          <a:cs typeface="SimSun" panose="02010600030101010101" pitchFamily="2" charset="-122"/>
                        </a:rPr>
                        <a:t>ENGLISH</a:t>
                      </a:r>
                      <a:endParaRPr lang="en-US" sz="1100" dirty="0">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nchor="ctr">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lnT>
                    <a:lnB w="12700">
                      <a:solidFill>
                        <a:srgbClr val="000000"/>
                      </a:solidFill>
                    </a:lnB>
                    <a:solidFill>
                      <a:schemeClr val="accent4">
                        <a:lumMod val="40000"/>
                        <a:lumOff val="60000"/>
                      </a:schemeClr>
                    </a:solidFill>
                  </a:tcPr>
                </a:tc>
                <a:tc>
                  <a:txBody>
                    <a:bodyPr/>
                    <a:lstStyle/>
                    <a:p>
                      <a:pPr marL="0" marR="0" algn="l">
                        <a:lnSpc>
                          <a:spcPct val="100000"/>
                        </a:lnSpc>
                        <a:spcBef>
                          <a:spcPts val="0"/>
                        </a:spcBef>
                        <a:spcAft>
                          <a:spcPts val="0"/>
                        </a:spcAft>
                      </a:pP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l">
                        <a:lnSpc>
                          <a:spcPct val="100000"/>
                        </a:lnSpc>
                        <a:spcBef>
                          <a:spcPts val="0"/>
                        </a:spcBef>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Roots of the Hills</a:t>
                      </a:r>
                    </a:p>
                    <a:p>
                      <a:pPr marL="0" marR="0" algn="l">
                        <a:lnSpc>
                          <a:spcPct val="100000"/>
                        </a:lnSpc>
                        <a:spcBef>
                          <a:spcPts val="0"/>
                        </a:spcBef>
                        <a:spcAft>
                          <a:spcPts val="0"/>
                        </a:spcAft>
                      </a:pP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Students journey into the heart of Manipur through stories and voices of its people. They will read, write, and perform short narratives, monologues, or skits inspired by Manipuri folklore, tribal life, and community traditions. Emphasis will be laid on character portrayal, dialogue writing, values of harmony, and respect for nature.</a:t>
                      </a:r>
                    </a:p>
                    <a:p>
                      <a:pPr marL="0" marR="0" algn="l">
                        <a:lnSpc>
                          <a:spcPct val="100000"/>
                        </a:lnSpc>
                        <a:spcBef>
                          <a:spcPts val="0"/>
                        </a:spcBef>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Integration</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 Literature, Drama, Life </a:t>
                      </a:r>
                    </a:p>
                    <a:p>
                      <a:pPr marL="0" marR="0" algn="l">
                        <a:lnSpc>
                          <a:spcPct val="100000"/>
                        </a:lnSpc>
                        <a:spcBef>
                          <a:spcPts val="0"/>
                        </a:spcBef>
                        <a:spcAft>
                          <a:spcPts val="0"/>
                        </a:spcAft>
                      </a:pP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SkillsOutcome</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Enhanced creative writing, empathy, and spoken English skills.</a:t>
                      </a:r>
                    </a:p>
                  </a:txBody>
                  <a:tcPr marL="68580" marR="68580" marT="0" marB="0">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1"/>
                  </a:ext>
                </a:extLst>
              </a:tr>
              <a:tr h="2079999">
                <a:tc>
                  <a:txBody>
                    <a:bodyPr/>
                    <a:lstStyle/>
                    <a:p>
                      <a:pPr marL="0" marR="0" algn="ctr">
                        <a:lnSpc>
                          <a:spcPct val="107000"/>
                        </a:lnSpc>
                        <a:spcBef>
                          <a:spcPts val="0"/>
                        </a:spcBef>
                        <a:spcAft>
                          <a:spcPts val="0"/>
                        </a:spcAft>
                      </a:pPr>
                      <a:r>
                        <a:rPr lang="en-US" sz="1400" b="1" dirty="0">
                          <a:effectLst/>
                          <a:latin typeface="Times New Roman" panose="02020603050405020304" pitchFamily="18" charset="0"/>
                          <a:ea typeface="Calibri" panose="020F0502020204030204" pitchFamily="34" charset="0"/>
                          <a:cs typeface="SimSun" panose="02010600030101010101" pitchFamily="2" charset="-122"/>
                        </a:rPr>
                        <a:t>HINDI</a:t>
                      </a:r>
                      <a:endParaRPr lang="en-US" sz="1100" dirty="0">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nchor="ctr">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lnT>
                    <a:lnB w="12700">
                      <a:solidFill>
                        <a:srgbClr val="000000"/>
                      </a:solidFill>
                    </a:lnB>
                    <a:solidFill>
                      <a:schemeClr val="accent4">
                        <a:lumMod val="40000"/>
                        <a:lumOff val="60000"/>
                      </a:schemeClr>
                    </a:solidFill>
                  </a:tcPr>
                </a:tc>
                <a:tc>
                  <a:txBody>
                    <a:bodyPr/>
                    <a:lstStyle/>
                    <a:p>
                      <a:pPr algn="l"/>
                      <a:endParaRPr lang="en-US" sz="1400" b="1" dirty="0">
                        <a:solidFill>
                          <a:schemeClr val="tx1"/>
                        </a:solidFill>
                        <a:effectLst/>
                        <a:latin typeface="Times New Roman" panose="02020603050405020304" pitchFamily="18" charset="0"/>
                        <a:ea typeface="Nirmala UI" panose="020B0502040204020203" pitchFamily="34" charset="0"/>
                        <a:cs typeface="Times New Roman" panose="02020603050405020304" pitchFamily="18" charset="0"/>
                      </a:endParaRPr>
                    </a:p>
                    <a:p>
                      <a:pPr algn="l"/>
                      <a:r>
                        <a:rPr lang="en-US" sz="1400" b="1" dirty="0">
                          <a:solidFill>
                            <a:schemeClr val="tx1"/>
                          </a:solidFill>
                          <a:effectLst/>
                          <a:latin typeface="Times New Roman" panose="02020603050405020304" pitchFamily="18" charset="0"/>
                          <a:ea typeface="Nirmala UI" panose="020B0502040204020203" pitchFamily="34" charset="0"/>
                          <a:cs typeface="Times New Roman" panose="02020603050405020304" pitchFamily="18" charset="0"/>
                        </a:rPr>
                        <a:t>Lok </a:t>
                      </a:r>
                      <a:r>
                        <a:rPr lang="en-US" sz="1400" b="1" dirty="0" err="1">
                          <a:solidFill>
                            <a:schemeClr val="tx1"/>
                          </a:solidFill>
                          <a:effectLst/>
                          <a:latin typeface="Times New Roman" panose="02020603050405020304" pitchFamily="18" charset="0"/>
                          <a:ea typeface="Nirmala UI" panose="020B0502040204020203" pitchFamily="34" charset="0"/>
                          <a:cs typeface="Times New Roman" panose="02020603050405020304" pitchFamily="18" charset="0"/>
                        </a:rPr>
                        <a:t>Sanskriti</a:t>
                      </a:r>
                      <a:r>
                        <a:rPr lang="en-US" sz="1400" b="1" dirty="0">
                          <a:solidFill>
                            <a:schemeClr val="tx1"/>
                          </a:solidFill>
                          <a:effectLst/>
                          <a:latin typeface="Times New Roman" panose="02020603050405020304" pitchFamily="18" charset="0"/>
                          <a:ea typeface="Nirmala UI" panose="020B0502040204020203" pitchFamily="34" charset="0"/>
                          <a:cs typeface="Times New Roman" panose="02020603050405020304" pitchFamily="18" charset="0"/>
                        </a:rPr>
                        <a:t> </a:t>
                      </a:r>
                      <a:r>
                        <a:rPr lang="en-US" sz="1400" b="1" dirty="0" err="1">
                          <a:solidFill>
                            <a:schemeClr val="tx1"/>
                          </a:solidFill>
                          <a:effectLst/>
                          <a:latin typeface="Times New Roman" panose="02020603050405020304" pitchFamily="18" charset="0"/>
                          <a:ea typeface="Nirmala UI" panose="020B0502040204020203" pitchFamily="34" charset="0"/>
                          <a:cs typeface="Times New Roman" panose="02020603050405020304" pitchFamily="18" charset="0"/>
                        </a:rPr>
                        <a:t>ki</a:t>
                      </a:r>
                      <a:r>
                        <a:rPr lang="en-US" sz="1400" b="1" dirty="0">
                          <a:solidFill>
                            <a:schemeClr val="tx1"/>
                          </a:solidFill>
                          <a:effectLst/>
                          <a:latin typeface="Times New Roman" panose="02020603050405020304" pitchFamily="18" charset="0"/>
                          <a:ea typeface="Nirmala UI" panose="020B0502040204020203" pitchFamily="34" charset="0"/>
                          <a:cs typeface="Times New Roman" panose="02020603050405020304" pitchFamily="18" charset="0"/>
                        </a:rPr>
                        <a:t> </a:t>
                      </a:r>
                      <a:r>
                        <a:rPr lang="en-US" sz="1400" b="1" dirty="0" err="1">
                          <a:solidFill>
                            <a:schemeClr val="tx1"/>
                          </a:solidFill>
                          <a:effectLst/>
                          <a:latin typeface="Times New Roman" panose="02020603050405020304" pitchFamily="18" charset="0"/>
                          <a:ea typeface="Nirmala UI" panose="020B0502040204020203" pitchFamily="34" charset="0"/>
                          <a:cs typeface="Times New Roman" panose="02020603050405020304" pitchFamily="18" charset="0"/>
                        </a:rPr>
                        <a:t>Abhivyakt</a:t>
                      </a:r>
                      <a:endParaRPr lang="en-US" sz="1400" b="1" dirty="0">
                        <a:solidFill>
                          <a:schemeClr val="tx1"/>
                        </a:solidFill>
                        <a:effectLst/>
                        <a:latin typeface="Times New Roman" panose="02020603050405020304" pitchFamily="18" charset="0"/>
                        <a:ea typeface="Nirmala UI" panose="020B0502040204020203" pitchFamily="34" charset="0"/>
                        <a:cs typeface="Times New Roman" panose="02020603050405020304" pitchFamily="18" charset="0"/>
                      </a:endParaRPr>
                    </a:p>
                    <a:p>
                      <a:pPr algn="l"/>
                      <a:r>
                        <a:rPr lang="hi-IN" sz="1400" dirty="0">
                          <a:effectLst/>
                          <a:latin typeface="Nirmala UI" panose="020B0502040204020203" pitchFamily="34" charset="0"/>
                          <a:ea typeface="Nirmala UI" panose="020B0502040204020203" pitchFamily="34" charset="0"/>
                          <a:cs typeface="Nirmala UI" panose="020B0502040204020203" pitchFamily="34" charset="0"/>
                        </a:rPr>
                        <a:t>छात्र मणिपुर की लोक-संस्कृति, पर्व-त्योहार, वेशभूषा एवं जीवन-शैली पर कविता, अनुच्छेद अथवा संवाद लेखन करेंगे। भाव-अभिव्यक्ति के साथ-साथ राष्ट्रीय एकता और सांस्कृतिक विविधता को रचनात्मक रूप में प्रस्तुत किया जाएगा।</a:t>
                      </a:r>
                      <a:endParaRPr lang="en-US" sz="1400" dirty="0">
                        <a:effectLst/>
                        <a:latin typeface="Nirmala UI" panose="020B0502040204020203" pitchFamily="34" charset="0"/>
                        <a:ea typeface="Nirmala UI" panose="020B0502040204020203" pitchFamily="34" charset="0"/>
                        <a:cs typeface="Nirmala UI" panose="020B0502040204020203" pitchFamily="34" charset="0"/>
                      </a:endParaRPr>
                    </a:p>
                    <a:p>
                      <a:pPr algn="l"/>
                      <a:r>
                        <a:rPr lang="hi-IN" sz="1400" b="1" dirty="0">
                          <a:effectLst/>
                          <a:latin typeface="Nirmala UI" panose="020B0502040204020203" pitchFamily="34" charset="0"/>
                          <a:ea typeface="Nirmala UI" panose="020B0502040204020203" pitchFamily="34" charset="0"/>
                          <a:cs typeface="Nirmala UI" panose="020B0502040204020203" pitchFamily="34" charset="0"/>
                        </a:rPr>
                        <a:t>समन्वय</a:t>
                      </a:r>
                      <a:r>
                        <a:rPr lang="hi-IN" sz="1400" dirty="0">
                          <a:effectLst/>
                          <a:latin typeface="Nirmala UI" panose="020B0502040204020203" pitchFamily="34" charset="0"/>
                          <a:ea typeface="Nirmala UI" panose="020B0502040204020203" pitchFamily="34" charset="0"/>
                          <a:cs typeface="Nirmala UI" panose="020B0502040204020203" pitchFamily="34" charset="0"/>
                        </a:rPr>
                        <a:t>: भाषा, संस्कृति, अभिव्यक्ति</a:t>
                      </a:r>
                      <a:endParaRPr lang="en-US" sz="1400" dirty="0">
                        <a:effectLst/>
                        <a:latin typeface="Nirmala UI" panose="020B0502040204020203" pitchFamily="34" charset="0"/>
                        <a:ea typeface="Nirmala UI" panose="020B0502040204020203" pitchFamily="34" charset="0"/>
                        <a:cs typeface="Nirmala UI" panose="020B0502040204020203" pitchFamily="34" charset="0"/>
                      </a:endParaRPr>
                    </a:p>
                    <a:p>
                      <a:pPr algn="l"/>
                      <a:r>
                        <a:rPr lang="hi-IN" sz="1400" b="1" dirty="0">
                          <a:effectLst/>
                          <a:latin typeface="Nirmala UI" panose="020B0502040204020203" pitchFamily="34" charset="0"/>
                          <a:ea typeface="Nirmala UI" panose="020B0502040204020203" pitchFamily="34" charset="0"/>
                          <a:cs typeface="Nirmala UI" panose="020B0502040204020203" pitchFamily="34" charset="0"/>
                        </a:rPr>
                        <a:t>परिणाम</a:t>
                      </a:r>
                      <a:r>
                        <a:rPr lang="hi-IN" sz="1400" dirty="0">
                          <a:effectLst/>
                          <a:latin typeface="Nirmala UI" panose="020B0502040204020203" pitchFamily="34" charset="0"/>
                          <a:ea typeface="Nirmala UI" panose="020B0502040204020203" pitchFamily="34" charset="0"/>
                          <a:cs typeface="Nirmala UI" panose="020B0502040204020203" pitchFamily="34" charset="0"/>
                        </a:rPr>
                        <a:t>: भाषा-दक्षता, कल्पनाशक्ति और सांस्कृतिक समझ का विकास।</a:t>
                      </a: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solidFill>
                      <a:schemeClr val="accent4">
                        <a:lumMod val="20000"/>
                        <a:lumOff val="80000"/>
                      </a:schemeClr>
                    </a:solidFill>
                  </a:tcPr>
                </a:tc>
                <a:extLst>
                  <a:ext uri="{0D108BD9-81ED-4DB2-BD59-A6C34878D82A}">
                    <a16:rowId xmlns:a16="http://schemas.microsoft.com/office/drawing/2014/main" val="10002"/>
                  </a:ext>
                </a:extLst>
              </a:tr>
              <a:tr h="2339998">
                <a:tc>
                  <a:txBody>
                    <a:bodyPr/>
                    <a:lstStyle/>
                    <a:p>
                      <a:pPr marL="0" marR="0" algn="ctr">
                        <a:lnSpc>
                          <a:spcPct val="107000"/>
                        </a:lnSpc>
                        <a:spcBef>
                          <a:spcPts val="0"/>
                        </a:spcBef>
                        <a:spcAft>
                          <a:spcPts val="0"/>
                        </a:spcAft>
                      </a:pPr>
                      <a:r>
                        <a:rPr lang="en-US" sz="1400" b="1" dirty="0">
                          <a:effectLst/>
                          <a:latin typeface="Times New Roman" panose="02020603050405020304" pitchFamily="18" charset="0"/>
                          <a:ea typeface="Calibri" panose="020F0502020204030204" pitchFamily="34" charset="0"/>
                          <a:cs typeface="SimSun" panose="02010600030101010101" pitchFamily="2" charset="-122"/>
                        </a:rPr>
                        <a:t>MATHEMATICS</a:t>
                      </a:r>
                      <a:endParaRPr lang="en-US" sz="1100" dirty="0">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nchor="ctr">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gn="l">
                        <a:lnSpc>
                          <a:spcPct val="100000"/>
                        </a:lnSpc>
                        <a:spcBef>
                          <a:spcPts val="0"/>
                        </a:spcBef>
                        <a:spcAft>
                          <a:spcPts val="0"/>
                        </a:spcAft>
                      </a:pP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l">
                        <a:lnSpc>
                          <a:spcPct val="100000"/>
                        </a:lnSpc>
                        <a:spcBef>
                          <a:spcPts val="0"/>
                        </a:spcBef>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Patterns Woven in Tradition</a:t>
                      </a:r>
                    </a:p>
                    <a:p>
                      <a:pPr marL="0" marR="0" algn="l">
                        <a:lnSpc>
                          <a:spcPct val="100000"/>
                        </a:lnSpc>
                        <a:spcBef>
                          <a:spcPts val="0"/>
                        </a:spcBef>
                        <a:spcAft>
                          <a:spcPts val="0"/>
                        </a:spcAft>
                      </a:pP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Learners will discover mathematics hidden in Manipuri textiles, handicrafts, and architectural designs. They will identify symmetry, geometric patterns, ratios, and tessellations used in traditional weaving and artwork, and recreate them mathematically.</a:t>
                      </a:r>
                    </a:p>
                    <a:p>
                      <a:pPr marL="0" marR="0" algn="l">
                        <a:lnSpc>
                          <a:spcPct val="100000"/>
                        </a:lnSpc>
                        <a:spcBef>
                          <a:spcPts val="0"/>
                        </a:spcBef>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Integration</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 Geometry, Art</a:t>
                      </a:r>
                    </a:p>
                    <a:p>
                      <a:pPr marL="0" marR="0" algn="l">
                        <a:lnSpc>
                          <a:spcPct val="100000"/>
                        </a:lnSpc>
                        <a:spcBef>
                          <a:spcPts val="0"/>
                        </a:spcBef>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Outcome</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 Logical reasoning, </a:t>
                      </a:r>
                      <a:r>
                        <a:rPr lang="en-US" sz="1400" dirty="0" err="1">
                          <a:effectLst/>
                          <a:latin typeface="Times New Roman" panose="02020603050405020304" pitchFamily="18" charset="0"/>
                          <a:ea typeface="Calibri" panose="020F0502020204030204" pitchFamily="34" charset="0"/>
                          <a:cs typeface="Times New Roman" panose="02020603050405020304" pitchFamily="18" charset="0"/>
                        </a:rPr>
                        <a:t>visualisation</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 and real-life application of mathematics..</a:t>
                      </a:r>
                    </a:p>
                  </a:txBody>
                  <a:tcPr marL="68580" marR="68580" marT="0" marB="0">
                    <a:lnL w="12700">
                      <a:solidFill>
                        <a:srgbClr val="000000"/>
                      </a:solidFill>
                    </a:lnL>
                    <a:lnR w="12700">
                      <a:solidFill>
                        <a:srgbClr val="000000"/>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3"/>
                  </a:ext>
                </a:extLst>
              </a:tr>
            </a:tbl>
          </a:graphicData>
        </a:graphic>
      </p:graphicFrame>
      <p:graphicFrame>
        <p:nvGraphicFramePr>
          <p:cNvPr id="2" name="Table 1">
            <a:extLst>
              <a:ext uri="{FF2B5EF4-FFF2-40B4-BE49-F238E27FC236}">
                <a16:creationId xmlns:a16="http://schemas.microsoft.com/office/drawing/2014/main" id="{B1818E23-4383-43FD-B344-FF328A8A82E5}"/>
              </a:ext>
            </a:extLst>
          </p:cNvPr>
          <p:cNvGraphicFramePr>
            <a:graphicFrameLocks noGrp="1"/>
          </p:cNvGraphicFramePr>
          <p:nvPr>
            <p:extLst>
              <p:ext uri="{D42A27DB-BD31-4B8C-83A1-F6EECF244321}">
                <p14:modId xmlns:p14="http://schemas.microsoft.com/office/powerpoint/2010/main" val="2178030417"/>
              </p:ext>
            </p:extLst>
          </p:nvPr>
        </p:nvGraphicFramePr>
        <p:xfrm>
          <a:off x="447931" y="360217"/>
          <a:ext cx="5955632" cy="853440"/>
        </p:xfrm>
        <a:graphic>
          <a:graphicData uri="http://schemas.openxmlformats.org/drawingml/2006/table">
            <a:tbl>
              <a:tblPr/>
              <a:tblGrid>
                <a:gridCol w="5955632">
                  <a:extLst>
                    <a:ext uri="{9D8B030D-6E8A-4147-A177-3AD203B41FA5}">
                      <a16:colId xmlns:a16="http://schemas.microsoft.com/office/drawing/2014/main" val="3723020189"/>
                    </a:ext>
                  </a:extLst>
                </a:gridCol>
              </a:tblGrid>
              <a:tr h="660967">
                <a:tc>
                  <a:txBody>
                    <a:bodyPr/>
                    <a:lstStyle/>
                    <a:p>
                      <a:pPr algn="ctr"/>
                      <a:r>
                        <a:rPr lang="en-US" sz="1400" b="1" i="0" u="none" strike="noStrike" cap="none" spc="0" baseline="0" dirty="0">
                          <a:solidFill>
                            <a:schemeClr val="tx1"/>
                          </a:solidFill>
                          <a:effectLst/>
                          <a:latin typeface="Times New Roman" panose="02020603050405020304" pitchFamily="18" charset="0"/>
                          <a:ea typeface="+mn-ea"/>
                          <a:cs typeface="Times New Roman" panose="02020603050405020304" pitchFamily="18" charset="0"/>
                          <a:sym typeface="Calibri"/>
                        </a:rPr>
                        <a:t>EK BHARAT SHRESHTHA BHARAT INITIATIVE</a:t>
                      </a:r>
                      <a:endParaRPr lang="en-US" sz="1400" b="0" i="0" u="none" strike="noStrike" cap="none" spc="0" baseline="0" dirty="0">
                        <a:solidFill>
                          <a:schemeClr val="tx1"/>
                        </a:solidFill>
                        <a:effectLst/>
                        <a:latin typeface="Times New Roman" panose="02020603050405020304" pitchFamily="18" charset="0"/>
                        <a:ea typeface="+mn-ea"/>
                        <a:cs typeface="Times New Roman" panose="02020603050405020304" pitchFamily="18" charset="0"/>
                        <a:sym typeface="Calibri"/>
                      </a:endParaRPr>
                    </a:p>
                    <a:p>
                      <a:pPr algn="ctr"/>
                      <a:r>
                        <a:rPr lang="en-US" sz="1400" b="1" i="0" u="none" strike="noStrike" cap="none" spc="0" baseline="0" dirty="0">
                          <a:solidFill>
                            <a:schemeClr val="tx1"/>
                          </a:solidFill>
                          <a:effectLst/>
                          <a:latin typeface="Times New Roman" panose="02020603050405020304" pitchFamily="18" charset="0"/>
                          <a:ea typeface="+mn-ea"/>
                          <a:cs typeface="Times New Roman" panose="02020603050405020304" pitchFamily="18" charset="0"/>
                          <a:sym typeface="Calibri"/>
                        </a:rPr>
                        <a:t>ART INTEGRATION</a:t>
                      </a:r>
                    </a:p>
                    <a:p>
                      <a:pPr algn="ctr"/>
                      <a:r>
                        <a:rPr lang="en-US" sz="1400" b="1" i="0" u="none" strike="noStrike" cap="none" spc="0" baseline="0" dirty="0">
                          <a:solidFill>
                            <a:schemeClr val="tx1"/>
                          </a:solidFill>
                          <a:effectLst/>
                          <a:latin typeface="Times New Roman" panose="02020603050405020304" pitchFamily="18" charset="0"/>
                          <a:ea typeface="+mn-ea"/>
                          <a:cs typeface="Times New Roman" panose="02020603050405020304" pitchFamily="18" charset="0"/>
                          <a:sym typeface="Calibri"/>
                        </a:rPr>
                        <a:t>SESSION : 2026-27</a:t>
                      </a:r>
                      <a:endParaRPr lang="en-US" sz="1400" b="0" i="0" u="none" strike="noStrike" cap="none" spc="0" baseline="0" dirty="0">
                        <a:solidFill>
                          <a:schemeClr val="tx1"/>
                        </a:solidFill>
                        <a:effectLst/>
                        <a:latin typeface="Times New Roman" panose="02020603050405020304" pitchFamily="18" charset="0"/>
                        <a:ea typeface="+mn-ea"/>
                        <a:cs typeface="Times New Roman" panose="02020603050405020304" pitchFamily="18" charset="0"/>
                        <a:sym typeface="Calibri"/>
                      </a:endParaRPr>
                    </a:p>
                    <a:p>
                      <a:pPr algn="ctr"/>
                      <a:r>
                        <a:rPr lang="en-US" sz="1400" b="1" i="0" u="none" strike="noStrike" cap="none" spc="0" baseline="0" dirty="0">
                          <a:solidFill>
                            <a:schemeClr val="tx1"/>
                          </a:solidFill>
                          <a:effectLst/>
                          <a:latin typeface="Times New Roman" panose="02020603050405020304" pitchFamily="18" charset="0"/>
                          <a:ea typeface="+mn-ea"/>
                          <a:cs typeface="Times New Roman" panose="02020603050405020304" pitchFamily="18" charset="0"/>
                          <a:sym typeface="Calibri"/>
                        </a:rPr>
                        <a:t>STATE INTEGRATION-HARYANA : MANIPUR</a:t>
                      </a:r>
                      <a:endParaRPr lang="en-US" sz="1400" b="0" i="0" u="none" strike="noStrike" cap="none" spc="0" baseline="0" dirty="0">
                        <a:solidFill>
                          <a:schemeClr val="tx1"/>
                        </a:solidFill>
                        <a:effectLst/>
                        <a:latin typeface="Times New Roman" panose="02020603050405020304" pitchFamily="18" charset="0"/>
                        <a:ea typeface="+mn-ea"/>
                        <a:cs typeface="Times New Roman" panose="02020603050405020304" pitchFamily="18" charset="0"/>
                        <a:sym typeface="Calibri"/>
                      </a:endParaRPr>
                    </a:p>
                  </a:txBody>
                  <a:tcPr marL="68580" marR="68580" marT="0" marB="0">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262627423"/>
                  </a:ext>
                </a:extLst>
              </a:tr>
            </a:tbl>
          </a:graphicData>
        </a:graphic>
      </p:graphicFrame>
    </p:spTree>
    <p:extLst>
      <p:ext uri="{BB962C8B-B14F-4D97-AF65-F5344CB8AC3E}">
        <p14:creationId xmlns:p14="http://schemas.microsoft.com/office/powerpoint/2010/main" val="3206100042"/>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7" name="Rectangle 2"/>
          <p:cNvSpPr/>
          <p:nvPr/>
        </p:nvSpPr>
        <p:spPr>
          <a:xfrm>
            <a:off x="270583" y="270587"/>
            <a:ext cx="6310328" cy="9275196"/>
          </a:xfrm>
          <a:prstGeom prst="rect">
            <a:avLst/>
          </a:prstGeom>
          <a:ln w="76200">
            <a:solidFill>
              <a:srgbClr val="32538F"/>
            </a:solidFill>
            <a:miter/>
          </a:ln>
        </p:spPr>
        <p:txBody>
          <a:bodyPr lIns="45718" tIns="45718" rIns="45718" bIns="45718" anchor="ctr"/>
          <a:lstStyle/>
          <a:p>
            <a:pPr algn="ctr">
              <a:defRPr>
                <a:solidFill>
                  <a:srgbClr val="FFFFFF"/>
                </a:solidFill>
              </a:defRPr>
            </a:pPr>
            <a:endParaRPr/>
          </a:p>
        </p:txBody>
      </p:sp>
      <p:sp>
        <p:nvSpPr>
          <p:cNvPr id="1048658" name="TextBox 6"/>
          <p:cNvSpPr txBox="1"/>
          <p:nvPr/>
        </p:nvSpPr>
        <p:spPr>
          <a:xfrm>
            <a:off x="3370805" y="9545780"/>
            <a:ext cx="326367" cy="369328"/>
          </a:xfrm>
          <a:prstGeom prst="rect">
            <a:avLst/>
          </a:prstGeom>
          <a:ln w="12700">
            <a:miter lim="400000"/>
          </a:ln>
        </p:spPr>
        <p:txBody>
          <a:bodyPr wrap="none" lIns="45718" tIns="45718" rIns="45718" bIns="45718">
            <a:spAutoFit/>
          </a:bodyPr>
          <a:lstStyle/>
          <a:p>
            <a:r>
              <a:rPr lang="en-US" dirty="0"/>
              <a:t>25</a:t>
            </a:r>
            <a:endParaRPr dirty="0"/>
          </a:p>
        </p:txBody>
      </p:sp>
      <p:graphicFrame>
        <p:nvGraphicFramePr>
          <p:cNvPr id="4194327" name="Table 7"/>
          <p:cNvGraphicFramePr/>
          <p:nvPr>
            <p:extLst>
              <p:ext uri="{D42A27DB-BD31-4B8C-83A1-F6EECF244321}">
                <p14:modId xmlns:p14="http://schemas.microsoft.com/office/powerpoint/2010/main" val="1370569219"/>
              </p:ext>
            </p:extLst>
          </p:nvPr>
        </p:nvGraphicFramePr>
        <p:xfrm>
          <a:off x="447931" y="464127"/>
          <a:ext cx="5955632" cy="5760720"/>
        </p:xfrm>
        <a:graphic>
          <a:graphicData uri="http://schemas.openxmlformats.org/drawingml/2006/table">
            <a:tbl>
              <a:tblPr/>
              <a:tblGrid>
                <a:gridCol w="1549681">
                  <a:extLst>
                    <a:ext uri="{9D8B030D-6E8A-4147-A177-3AD203B41FA5}">
                      <a16:colId xmlns:a16="http://schemas.microsoft.com/office/drawing/2014/main" val="20000"/>
                    </a:ext>
                  </a:extLst>
                </a:gridCol>
                <a:gridCol w="4405951">
                  <a:extLst>
                    <a:ext uri="{9D8B030D-6E8A-4147-A177-3AD203B41FA5}">
                      <a16:colId xmlns:a16="http://schemas.microsoft.com/office/drawing/2014/main" val="20001"/>
                    </a:ext>
                  </a:extLst>
                </a:gridCol>
              </a:tblGrid>
              <a:tr h="1629499">
                <a:tc>
                  <a:txBody>
                    <a:bodyPr/>
                    <a:lstStyle/>
                    <a:p>
                      <a:pPr marL="0" marR="0" algn="ctr">
                        <a:lnSpc>
                          <a:spcPct val="107000"/>
                        </a:lnSpc>
                        <a:spcBef>
                          <a:spcPts val="0"/>
                        </a:spcBef>
                        <a:spcAft>
                          <a:spcPts val="0"/>
                        </a:spcAft>
                      </a:pPr>
                      <a:r>
                        <a:rPr lang="en-US" sz="1400" b="1" dirty="0">
                          <a:effectLst/>
                          <a:latin typeface="Times New Roman" panose="02020603050405020304" pitchFamily="18" charset="0"/>
                          <a:ea typeface="Calibri" panose="020F0502020204030204" pitchFamily="34" charset="0"/>
                          <a:cs typeface="SimSun" panose="02010600030101010101" pitchFamily="2" charset="-122"/>
                        </a:rPr>
                        <a:t>SCIENCE</a:t>
                      </a:r>
                      <a:endParaRPr lang="en-US" sz="1100" dirty="0">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nchor="ctr">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lnT>
                    <a:lnB w="12700">
                      <a:solidFill>
                        <a:srgbClr val="000000"/>
                      </a:solidFill>
                    </a:lnB>
                    <a:solidFill>
                      <a:schemeClr val="accent4">
                        <a:lumMod val="40000"/>
                        <a:lumOff val="60000"/>
                      </a:schemeClr>
                    </a:solidFill>
                  </a:tcPr>
                </a:tc>
                <a:tc>
                  <a:txBody>
                    <a:bodyPr/>
                    <a:lstStyle/>
                    <a:p>
                      <a:pPr marL="0" marR="0" algn="l">
                        <a:lnSpc>
                          <a:spcPct val="100000"/>
                        </a:lnSpc>
                        <a:spcBef>
                          <a:spcPts val="0"/>
                        </a:spcBef>
                        <a:spcAft>
                          <a:spcPts val="0"/>
                        </a:spcAft>
                      </a:pPr>
                      <a:r>
                        <a:rPr lang="en-IN" sz="1400" b="1" dirty="0">
                          <a:effectLst/>
                          <a:latin typeface="Times New Roman" panose="02020603050405020304" pitchFamily="18" charset="0"/>
                          <a:ea typeface="Calibri" panose="020F0502020204030204" pitchFamily="34" charset="0"/>
                          <a:cs typeface="Times New Roman" panose="02020603050405020304" pitchFamily="18" charset="0"/>
                        </a:rPr>
                        <a:t>Nature’s Balance in Manipur</a:t>
                      </a:r>
                    </a:p>
                    <a:p>
                      <a:pPr marL="0" marR="0" algn="l">
                        <a:lnSpc>
                          <a:spcPct val="100000"/>
                        </a:lnSpc>
                        <a:spcBef>
                          <a:spcPts val="0"/>
                        </a:spcBef>
                        <a:spcAft>
                          <a:spcPts val="0"/>
                        </a:spcAft>
                      </a:pP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Students will study Manipur’s rich biodiversity, endemic species, and eco-friendly lifestyles of tribal communities. Topics such as sustainable agriculture, medicinal plants, and conservation practices will be linked with scientific concepts.</a:t>
                      </a:r>
                    </a:p>
                    <a:p>
                      <a:pPr marL="0" marR="0" algn="l">
                        <a:lnSpc>
                          <a:spcPct val="100000"/>
                        </a:lnSpc>
                        <a:spcBef>
                          <a:spcPts val="0"/>
                        </a:spcBef>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Integration</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 Biology, Environmental Science</a:t>
                      </a:r>
                    </a:p>
                    <a:p>
                      <a:pPr marL="0" marR="0" algn="l">
                        <a:lnSpc>
                          <a:spcPct val="100000"/>
                        </a:lnSpc>
                        <a:spcBef>
                          <a:spcPts val="0"/>
                        </a:spcBef>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Outcome</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 : Environmental awareness, scientific inquiry, and sustainable thinking.</a:t>
                      </a:r>
                    </a:p>
                  </a:txBody>
                  <a:tcPr marL="68580" marR="68580" marT="0" marB="0">
                    <a:lnL w="12700" cap="flat" cmpd="sng" algn="ctr">
                      <a:solidFill>
                        <a:srgbClr val="000000"/>
                      </a:solidFill>
                      <a:prstDash val="solid"/>
                      <a:round/>
                      <a:headEnd type="none" w="med" len="med"/>
                      <a:tailEnd type="none" w="med" len="med"/>
                    </a:lnL>
                    <a:lnR w="12700">
                      <a:solidFill>
                        <a:srgbClr val="000000"/>
                      </a:solidFill>
                    </a:lnR>
                    <a:lnT w="12700">
                      <a:solidFill>
                        <a:srgbClr val="000000"/>
                      </a:solidFill>
                    </a:lnT>
                    <a:lnB w="12700">
                      <a:solidFill>
                        <a:srgbClr val="000000"/>
                      </a:solidFill>
                    </a:lnB>
                    <a:solidFill>
                      <a:schemeClr val="accent4">
                        <a:lumMod val="20000"/>
                        <a:lumOff val="80000"/>
                      </a:schemeClr>
                    </a:solidFill>
                  </a:tcPr>
                </a:tc>
                <a:extLst>
                  <a:ext uri="{0D108BD9-81ED-4DB2-BD59-A6C34878D82A}">
                    <a16:rowId xmlns:a16="http://schemas.microsoft.com/office/drawing/2014/main" val="2480881681"/>
                  </a:ext>
                </a:extLst>
              </a:tr>
              <a:tr h="1833186">
                <a:tc>
                  <a:txBody>
                    <a:bodyPr/>
                    <a:lstStyle/>
                    <a:p>
                      <a:pPr marL="0" marR="0" algn="ctr">
                        <a:lnSpc>
                          <a:spcPct val="107000"/>
                        </a:lnSpc>
                        <a:spcBef>
                          <a:spcPts val="0"/>
                        </a:spcBef>
                        <a:spcAft>
                          <a:spcPts val="0"/>
                        </a:spcAft>
                      </a:pPr>
                      <a:r>
                        <a:rPr lang="en-US" sz="1400" b="1" dirty="0">
                          <a:effectLst/>
                          <a:latin typeface="Times New Roman" panose="02020603050405020304" pitchFamily="18" charset="0"/>
                          <a:ea typeface="Calibri" panose="020F0502020204030204" pitchFamily="34" charset="0"/>
                          <a:cs typeface="SimSun" panose="02010600030101010101" pitchFamily="2" charset="-122"/>
                        </a:rPr>
                        <a:t>SOCIAL SCIENCE</a:t>
                      </a:r>
                      <a:endParaRPr lang="en-US" sz="1100" dirty="0">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nchor="ctr">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gn="l">
                        <a:lnSpc>
                          <a:spcPct val="100000"/>
                        </a:lnSpc>
                        <a:spcBef>
                          <a:spcPts val="0"/>
                        </a:spcBef>
                        <a:spcAft>
                          <a:spcPts val="0"/>
                        </a:spcAft>
                      </a:pPr>
                      <a:r>
                        <a:rPr lang="en-US" sz="1400" b="1" u="none" dirty="0">
                          <a:effectLst/>
                          <a:latin typeface="Times New Roman" panose="02020603050405020304" pitchFamily="18" charset="0"/>
                          <a:ea typeface="Calibri" panose="020F0502020204030204" pitchFamily="34" charset="0"/>
                          <a:cs typeface="Times New Roman" panose="02020603050405020304" pitchFamily="18" charset="0"/>
                        </a:rPr>
                        <a:t>Manipur: Land, Life &amp; Legacy</a:t>
                      </a:r>
                    </a:p>
                    <a:p>
                      <a:pPr marL="0" marR="0" algn="l">
                        <a:lnSpc>
                          <a:spcPct val="100000"/>
                        </a:lnSpc>
                        <a:spcBef>
                          <a:spcPts val="0"/>
                        </a:spcBef>
                        <a:spcAft>
                          <a:spcPts val="0"/>
                        </a:spcAft>
                      </a:pPr>
                      <a:r>
                        <a:rPr lang="en-US" sz="1400" b="0" u="none" dirty="0">
                          <a:effectLst/>
                          <a:latin typeface="Times New Roman" panose="02020603050405020304" pitchFamily="18" charset="0"/>
                          <a:ea typeface="Calibri" panose="020F0502020204030204" pitchFamily="34" charset="0"/>
                          <a:cs typeface="Times New Roman" panose="02020603050405020304" pitchFamily="18" charset="0"/>
                        </a:rPr>
                        <a:t>Students will explore Manipur’s geography, history, tribal communities, and cultural heritage through research-based projects. Using maps, charts, and timelines, they will connect physical features with cultural practices and historical developments.</a:t>
                      </a:r>
                    </a:p>
                    <a:p>
                      <a:pPr marL="0" marR="0" algn="l">
                        <a:lnSpc>
                          <a:spcPct val="100000"/>
                        </a:lnSpc>
                        <a:spcBef>
                          <a:spcPts val="0"/>
                        </a:spcBef>
                        <a:spcAft>
                          <a:spcPts val="0"/>
                        </a:spcAft>
                      </a:pPr>
                      <a:r>
                        <a:rPr lang="en-US" sz="1400" b="1" u="none" dirty="0">
                          <a:effectLst/>
                          <a:latin typeface="Times New Roman" panose="02020603050405020304" pitchFamily="18" charset="0"/>
                          <a:ea typeface="Calibri" panose="020F0502020204030204" pitchFamily="34" charset="0"/>
                          <a:cs typeface="Times New Roman" panose="02020603050405020304" pitchFamily="18" charset="0"/>
                        </a:rPr>
                        <a:t>Integration</a:t>
                      </a:r>
                      <a:r>
                        <a:rPr lang="en-US" sz="1400" b="0" u="none" dirty="0">
                          <a:effectLst/>
                          <a:latin typeface="Times New Roman" panose="02020603050405020304" pitchFamily="18" charset="0"/>
                          <a:ea typeface="Calibri" panose="020F0502020204030204" pitchFamily="34" charset="0"/>
                          <a:cs typeface="Times New Roman" panose="02020603050405020304" pitchFamily="18" charset="0"/>
                        </a:rPr>
                        <a:t>: Geography, History, Civics</a:t>
                      </a:r>
                    </a:p>
                    <a:p>
                      <a:pPr marL="0" marR="0" algn="l">
                        <a:lnSpc>
                          <a:spcPct val="100000"/>
                        </a:lnSpc>
                        <a:spcBef>
                          <a:spcPts val="0"/>
                        </a:spcBef>
                        <a:spcAft>
                          <a:spcPts val="0"/>
                        </a:spcAft>
                      </a:pPr>
                      <a:r>
                        <a:rPr lang="en-US" sz="1400" b="1" u="none" dirty="0">
                          <a:effectLst/>
                          <a:latin typeface="Times New Roman" panose="02020603050405020304" pitchFamily="18" charset="0"/>
                          <a:ea typeface="Calibri" panose="020F0502020204030204" pitchFamily="34" charset="0"/>
                          <a:cs typeface="Times New Roman" panose="02020603050405020304" pitchFamily="18" charset="0"/>
                        </a:rPr>
                        <a:t>Outcome</a:t>
                      </a:r>
                      <a:r>
                        <a:rPr lang="en-US" sz="1400" b="0" u="none" dirty="0">
                          <a:effectLst/>
                          <a:latin typeface="Times New Roman" panose="02020603050405020304" pitchFamily="18" charset="0"/>
                          <a:ea typeface="Calibri" panose="020F0502020204030204" pitchFamily="34" charset="0"/>
                          <a:cs typeface="Times New Roman" panose="02020603050405020304" pitchFamily="18" charset="0"/>
                        </a:rPr>
                        <a:t>: Research skills, analytical thinking, and appreciation of regional diversity.</a:t>
                      </a:r>
                    </a:p>
                  </a:txBody>
                  <a:tcPr marL="68580" marR="68580" marT="0" marB="0">
                    <a:lnL w="12700" cap="flat" cmpd="sng" algn="ctr">
                      <a:solidFill>
                        <a:srgbClr val="000000"/>
                      </a:solidFill>
                      <a:prstDash val="solid"/>
                      <a:round/>
                      <a:headEnd type="none" w="med" len="med"/>
                      <a:tailEnd type="none" w="med" len="med"/>
                    </a:lnL>
                    <a:lnR w="12700">
                      <a:solidFill>
                        <a:srgbClr val="000000"/>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1"/>
                  </a:ext>
                </a:extLst>
              </a:tr>
              <a:tr h="1829507">
                <a:tc>
                  <a:txBody>
                    <a:bodyPr/>
                    <a:lstStyle/>
                    <a:p>
                      <a:pPr marL="0" marR="0" algn="ctr">
                        <a:lnSpc>
                          <a:spcPct val="107000"/>
                        </a:lnSpc>
                        <a:spcBef>
                          <a:spcPts val="0"/>
                        </a:spcBef>
                        <a:spcAft>
                          <a:spcPts val="0"/>
                        </a:spcAft>
                      </a:pPr>
                      <a:r>
                        <a:rPr lang="en-US" sz="1400" b="1" i="0" u="none" strike="noStrike" cap="none" spc="0" baseline="0" dirty="0">
                          <a:solidFill>
                            <a:schemeClr val="tx1"/>
                          </a:solidFill>
                          <a:effectLst/>
                          <a:latin typeface="Times New Roman" panose="02020603050405020304" pitchFamily="18" charset="0"/>
                          <a:ea typeface="Calibri" panose="020F0502020204030204" pitchFamily="34" charset="0"/>
                          <a:cs typeface="SimSun" panose="02010600030101010101" pitchFamily="2" charset="-122"/>
                          <a:sym typeface="Calibri"/>
                        </a:rPr>
                        <a:t>ARTIFICIAL INTELLIGENCE</a:t>
                      </a:r>
                    </a:p>
                  </a:txBody>
                  <a:tcPr marL="68580" marR="68580" marT="0" marB="0" anchor="ctr">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lnB>
                    <a:solidFill>
                      <a:schemeClr val="accent4">
                        <a:lumMod val="40000"/>
                        <a:lumOff val="60000"/>
                      </a:schemeClr>
                    </a:solidFill>
                  </a:tcPr>
                </a:tc>
                <a:tc>
                  <a:txBody>
                    <a:bodyPr/>
                    <a:lstStyle/>
                    <a:p>
                      <a:pPr marL="0" marR="0" algn="l">
                        <a:lnSpc>
                          <a:spcPct val="100000"/>
                        </a:lnSpc>
                        <a:spcBef>
                          <a:spcPts val="0"/>
                        </a:spcBef>
                        <a:spcAft>
                          <a:spcPts val="0"/>
                        </a:spcAft>
                      </a:pPr>
                      <a:r>
                        <a:rPr lang="en-US" sz="1400" b="1" u="none" dirty="0">
                          <a:effectLst/>
                          <a:latin typeface="Times New Roman" panose="02020603050405020304" pitchFamily="18" charset="0"/>
                          <a:ea typeface="Calibri" panose="020F0502020204030204" pitchFamily="34" charset="0"/>
                          <a:cs typeface="Times New Roman" panose="02020603050405020304" pitchFamily="18" charset="0"/>
                        </a:rPr>
                        <a:t>Digital Manipur</a:t>
                      </a:r>
                    </a:p>
                    <a:p>
                      <a:pPr marL="0" marR="0" algn="l">
                        <a:lnSpc>
                          <a:spcPct val="100000"/>
                        </a:lnSpc>
                        <a:spcBef>
                          <a:spcPts val="0"/>
                        </a:spcBef>
                        <a:spcAft>
                          <a:spcPts val="0"/>
                        </a:spcAft>
                      </a:pPr>
                      <a:r>
                        <a:rPr lang="en-US" sz="1400" b="0" u="none" dirty="0">
                          <a:effectLst/>
                          <a:latin typeface="Times New Roman" panose="02020603050405020304" pitchFamily="18" charset="0"/>
                          <a:ea typeface="Calibri" panose="020F0502020204030204" pitchFamily="34" charset="0"/>
                          <a:cs typeface="Times New Roman" panose="02020603050405020304" pitchFamily="18" charset="0"/>
                        </a:rPr>
                        <a:t>Using digital tools, students will design posters, presentations, or short videos showcasing Manipur’s culture, festivals, crafts, and natural beauty. AI tools may be used for creative design, storytelling, or cultural data presentation.</a:t>
                      </a:r>
                    </a:p>
                    <a:p>
                      <a:pPr marL="0" marR="0" algn="l">
                        <a:lnSpc>
                          <a:spcPct val="100000"/>
                        </a:lnSpc>
                        <a:spcBef>
                          <a:spcPts val="0"/>
                        </a:spcBef>
                        <a:spcAft>
                          <a:spcPts val="0"/>
                        </a:spcAft>
                      </a:pPr>
                      <a:r>
                        <a:rPr lang="en-US" sz="1400" b="1" u="none" dirty="0">
                          <a:effectLst/>
                          <a:latin typeface="Times New Roman" panose="02020603050405020304" pitchFamily="18" charset="0"/>
                          <a:ea typeface="Calibri" panose="020F0502020204030204" pitchFamily="34" charset="0"/>
                          <a:cs typeface="Times New Roman" panose="02020603050405020304" pitchFamily="18" charset="0"/>
                        </a:rPr>
                        <a:t>Integration</a:t>
                      </a:r>
                      <a:r>
                        <a:rPr lang="en-US" sz="1400" b="0" u="none" dirty="0">
                          <a:effectLst/>
                          <a:latin typeface="Times New Roman" panose="02020603050405020304" pitchFamily="18" charset="0"/>
                          <a:ea typeface="Calibri" panose="020F0502020204030204" pitchFamily="34" charset="0"/>
                          <a:cs typeface="Times New Roman" panose="02020603050405020304" pitchFamily="18" charset="0"/>
                        </a:rPr>
                        <a:t>: Technology, Creativity</a:t>
                      </a:r>
                    </a:p>
                    <a:p>
                      <a:pPr marL="0" marR="0" algn="l">
                        <a:lnSpc>
                          <a:spcPct val="100000"/>
                        </a:lnSpc>
                        <a:spcBef>
                          <a:spcPts val="0"/>
                        </a:spcBef>
                        <a:spcAft>
                          <a:spcPts val="0"/>
                        </a:spcAft>
                      </a:pPr>
                      <a:r>
                        <a:rPr lang="en-US" sz="1400" b="1" u="none" dirty="0">
                          <a:effectLst/>
                          <a:latin typeface="Times New Roman" panose="02020603050405020304" pitchFamily="18" charset="0"/>
                          <a:ea typeface="Calibri" panose="020F0502020204030204" pitchFamily="34" charset="0"/>
                          <a:cs typeface="Times New Roman" panose="02020603050405020304" pitchFamily="18" charset="0"/>
                        </a:rPr>
                        <a:t>Outcome</a:t>
                      </a:r>
                      <a:r>
                        <a:rPr lang="en-US" sz="1400" b="0" u="none" dirty="0">
                          <a:effectLst/>
                          <a:latin typeface="Times New Roman" panose="02020603050405020304" pitchFamily="18" charset="0"/>
                          <a:ea typeface="Calibri" panose="020F0502020204030204" pitchFamily="34" charset="0"/>
                          <a:cs typeface="Times New Roman" panose="02020603050405020304" pitchFamily="18" charset="0"/>
                        </a:rPr>
                        <a:t>: Digital literacy, innovation, and responsible use of technology.</a:t>
                      </a:r>
                    </a:p>
                  </a:txBody>
                  <a:tcPr marL="68580" marR="68580" marT="0" marB="0">
                    <a:lnL w="12700" cap="flat" cmpd="sng" algn="ctr">
                      <a:solidFill>
                        <a:srgbClr val="000000"/>
                      </a:solidFill>
                      <a:prstDash val="solid"/>
                      <a:round/>
                      <a:headEnd type="none" w="med" len="med"/>
                      <a:tailEnd type="none" w="med" len="med"/>
                    </a:lnL>
                    <a:lnR w="12700">
                      <a:solidFill>
                        <a:srgbClr val="000000"/>
                      </a:solidFill>
                    </a:lnR>
                    <a:lnT w="12700" cap="flat" cmpd="sng" algn="ctr">
                      <a:solidFill>
                        <a:srgbClr val="000000"/>
                      </a:solidFill>
                      <a:prstDash val="solid"/>
                      <a:round/>
                      <a:headEnd type="none" w="med" len="med"/>
                      <a:tailEnd type="none" w="med" len="med"/>
                    </a:lnT>
                    <a:lnB w="12700">
                      <a:solidFill>
                        <a:srgbClr val="000000"/>
                      </a:solidFill>
                    </a:lnB>
                    <a:solidFill>
                      <a:schemeClr val="accent4">
                        <a:lumMod val="20000"/>
                        <a:lumOff val="80000"/>
                      </a:schemeClr>
                    </a:solidFill>
                  </a:tcPr>
                </a:tc>
                <a:extLst>
                  <a:ext uri="{0D108BD9-81ED-4DB2-BD59-A6C34878D82A}">
                    <a16:rowId xmlns:a16="http://schemas.microsoft.com/office/drawing/2014/main" val="1975810188"/>
                  </a:ext>
                </a:extLst>
              </a:tr>
            </a:tbl>
          </a:graphicData>
        </a:graphic>
      </p:graphicFrame>
      <p:pic>
        <p:nvPicPr>
          <p:cNvPr id="6" name="Picture 5">
            <a:extLst>
              <a:ext uri="{FF2B5EF4-FFF2-40B4-BE49-F238E27FC236}">
                <a16:creationId xmlns:a16="http://schemas.microsoft.com/office/drawing/2014/main" id="{09F4AB9A-4BCD-4BA5-8E64-AEF78EB933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1281" y="6452696"/>
            <a:ext cx="5585555" cy="2723759"/>
          </a:xfrm>
          <a:prstGeom prst="rect">
            <a:avLst/>
          </a:prstGeom>
        </p:spPr>
      </p:pic>
    </p:spTree>
    <p:extLst>
      <p:ext uri="{BB962C8B-B14F-4D97-AF65-F5344CB8AC3E}">
        <p14:creationId xmlns:p14="http://schemas.microsoft.com/office/powerpoint/2010/main" val="1728083847"/>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6" name="TextBox 6"/>
          <p:cNvSpPr txBox="1"/>
          <p:nvPr/>
        </p:nvSpPr>
        <p:spPr>
          <a:xfrm>
            <a:off x="3370805" y="9545780"/>
            <a:ext cx="326367" cy="369328"/>
          </a:xfrm>
          <a:prstGeom prst="rect">
            <a:avLst/>
          </a:prstGeom>
          <a:ln w="12700">
            <a:miter lim="400000"/>
          </a:ln>
        </p:spPr>
        <p:txBody>
          <a:bodyPr wrap="none" lIns="45718" tIns="45718" rIns="45718" bIns="45718">
            <a:spAutoFit/>
          </a:bodyPr>
          <a:lstStyle/>
          <a:p>
            <a:r>
              <a:rPr lang="en-US" dirty="0"/>
              <a:t>26</a:t>
            </a:r>
            <a:endParaRPr dirty="0"/>
          </a:p>
        </p:txBody>
      </p:sp>
      <p:sp>
        <p:nvSpPr>
          <p:cNvPr id="1048637" name="Rectangle 2"/>
          <p:cNvSpPr/>
          <p:nvPr/>
        </p:nvSpPr>
        <p:spPr>
          <a:xfrm>
            <a:off x="270583" y="270587"/>
            <a:ext cx="6310328" cy="9275196"/>
          </a:xfrm>
          <a:prstGeom prst="rect">
            <a:avLst/>
          </a:prstGeom>
          <a:ln w="76200">
            <a:solidFill>
              <a:srgbClr val="32538F"/>
            </a:solidFill>
            <a:miter/>
          </a:ln>
        </p:spPr>
        <p:txBody>
          <a:bodyPr lIns="45718" tIns="45718" rIns="45718" bIns="45718" anchor="ctr"/>
          <a:lstStyle/>
          <a:p>
            <a:pPr algn="ctr">
              <a:defRPr>
                <a:solidFill>
                  <a:srgbClr val="FFFFFF"/>
                </a:solidFill>
              </a:defRPr>
            </a:pPr>
            <a:endParaRPr/>
          </a:p>
        </p:txBody>
      </p:sp>
      <p:sp>
        <p:nvSpPr>
          <p:cNvPr id="3" name="TextBox 2"/>
          <p:cNvSpPr txBox="1"/>
          <p:nvPr/>
        </p:nvSpPr>
        <p:spPr>
          <a:xfrm>
            <a:off x="411251" y="533924"/>
            <a:ext cx="5919107"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a:srgbClr val="000000"/>
          </a:fontRef>
        </p:style>
        <p:txBody>
          <a:bodyPr rot="0" spcFirstLastPara="1" vertOverflow="overflow" horzOverflow="overflow" vert="horz" wrap="square" lIns="45718" tIns="45718" rIns="45718" bIns="45718" numCol="1" spcCol="38100" rtlCol="0" anchor="t">
            <a:spAutoFit/>
          </a:bodyPr>
          <a:lstStyle/>
          <a:p>
            <a:pPr algn="ctr"/>
            <a:r>
              <a:rPr lang="en-US" b="1" dirty="0">
                <a:latin typeface="Times New Roman" panose="02020603050405020304" pitchFamily="18" charset="0"/>
                <a:cs typeface="Times New Roman" panose="02020603050405020304" pitchFamily="18" charset="0"/>
              </a:rPr>
              <a:t>COUNSELLING SESSIONS </a:t>
            </a:r>
            <a:r>
              <a:rPr kumimoji="0" lang="en-US" b="1" i="0" u="none" strike="noStrike" cap="none" spc="0" normalizeH="0" baseline="0" dirty="0">
                <a:ln>
                  <a:noFill/>
                </a:ln>
                <a:solidFill>
                  <a:srgbClr val="000000"/>
                </a:solidFill>
                <a:effectLst/>
                <a:latin typeface="Times New Roman" panose="02020603050405020304" pitchFamily="18" charset="0"/>
                <a:cs typeface="Times New Roman" panose="02020603050405020304" pitchFamily="18" charset="0"/>
                <a:sym typeface="Calibri"/>
              </a:rPr>
              <a:t>FOR THE STUDENTS</a:t>
            </a:r>
          </a:p>
        </p:txBody>
      </p:sp>
      <p:graphicFrame>
        <p:nvGraphicFramePr>
          <p:cNvPr id="6" name="Table 7"/>
          <p:cNvGraphicFramePr/>
          <p:nvPr>
            <p:extLst>
              <p:ext uri="{D42A27DB-BD31-4B8C-83A1-F6EECF244321}">
                <p14:modId xmlns:p14="http://schemas.microsoft.com/office/powerpoint/2010/main" val="3250731980"/>
              </p:ext>
            </p:extLst>
          </p:nvPr>
        </p:nvGraphicFramePr>
        <p:xfrm>
          <a:off x="447931" y="1043483"/>
          <a:ext cx="5882427" cy="5655546"/>
        </p:xfrm>
        <a:graphic>
          <a:graphicData uri="http://schemas.openxmlformats.org/drawingml/2006/table">
            <a:tbl>
              <a:tblPr/>
              <a:tblGrid>
                <a:gridCol w="1524069">
                  <a:extLst>
                    <a:ext uri="{9D8B030D-6E8A-4147-A177-3AD203B41FA5}">
                      <a16:colId xmlns:a16="http://schemas.microsoft.com/office/drawing/2014/main" val="20000"/>
                    </a:ext>
                  </a:extLst>
                </a:gridCol>
                <a:gridCol w="4358358">
                  <a:extLst>
                    <a:ext uri="{9D8B030D-6E8A-4147-A177-3AD203B41FA5}">
                      <a16:colId xmlns:a16="http://schemas.microsoft.com/office/drawing/2014/main" val="20001"/>
                    </a:ext>
                  </a:extLst>
                </a:gridCol>
              </a:tblGrid>
              <a:tr h="243614">
                <a:tc>
                  <a:txBody>
                    <a:bodyPr/>
                    <a:lstStyle/>
                    <a:p>
                      <a:pPr marL="0" marR="0" algn="ctr">
                        <a:lnSpc>
                          <a:spcPct val="107000"/>
                        </a:lnSpc>
                        <a:spcBef>
                          <a:spcPts val="0"/>
                        </a:spcBef>
                        <a:spcAft>
                          <a:spcPts val="0"/>
                        </a:spcAft>
                      </a:pPr>
                      <a:r>
                        <a:rPr lang="en-US" sz="1400" b="1" dirty="0">
                          <a:effectLst/>
                          <a:latin typeface="Times New Roman" panose="02020603050405020304" pitchFamily="18" charset="0"/>
                          <a:ea typeface="Calibri" panose="020F0502020204030204" pitchFamily="34" charset="0"/>
                          <a:cs typeface="SimSun" panose="02010600030101010101" pitchFamily="2" charset="-122"/>
                        </a:rPr>
                        <a:t>MONTH</a:t>
                      </a:r>
                      <a:endParaRPr lang="en-US" sz="1400" b="1" dirty="0">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solidFill>
                      <a:schemeClr val="accent2">
                        <a:lumMod val="40000"/>
                        <a:lumOff val="60000"/>
                      </a:schemeClr>
                    </a:solidFill>
                  </a:tcPr>
                </a:tc>
                <a:tc>
                  <a:txBody>
                    <a:bodyPr/>
                    <a:lstStyle/>
                    <a:p>
                      <a:pPr marL="0" marR="0" algn="ctr">
                        <a:lnSpc>
                          <a:spcPct val="107000"/>
                        </a:lnSpc>
                        <a:spcBef>
                          <a:spcPts val="0"/>
                        </a:spcBef>
                        <a:spcAft>
                          <a:spcPts val="0"/>
                        </a:spcAft>
                      </a:pPr>
                      <a:r>
                        <a:rPr lang="en-US" sz="1400" b="1" dirty="0">
                          <a:effectLst/>
                          <a:latin typeface="Times New Roman" panose="02020603050405020304" pitchFamily="18" charset="0"/>
                          <a:ea typeface="Calibri" panose="020F0502020204030204" pitchFamily="34" charset="0"/>
                          <a:cs typeface="SimSun" panose="02010600030101010101" pitchFamily="2" charset="-122"/>
                        </a:rPr>
                        <a:t>TOPIC</a:t>
                      </a:r>
                      <a:endParaRPr lang="en-US" sz="1400" b="1" dirty="0">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0000"/>
                  </a:ext>
                </a:extLst>
              </a:tr>
              <a:tr h="940748">
                <a:tc>
                  <a:txBody>
                    <a:bodyPr/>
                    <a:lstStyle/>
                    <a:p>
                      <a:pPr marL="0" marR="0" algn="ctr">
                        <a:lnSpc>
                          <a:spcPct val="107000"/>
                        </a:lnSpc>
                        <a:spcBef>
                          <a:spcPts val="0"/>
                        </a:spcBef>
                        <a:spcAft>
                          <a:spcPts val="0"/>
                        </a:spcAft>
                      </a:pPr>
                      <a:r>
                        <a:rPr lang="en-US" sz="1400" b="1" dirty="0">
                          <a:effectLst/>
                          <a:latin typeface="Times New Roman" panose="02020603050405020304" pitchFamily="18" charset="0"/>
                          <a:ea typeface="Calibri" panose="020F0502020204030204" pitchFamily="34" charset="0"/>
                          <a:cs typeface="SimSun" panose="02010600030101010101" pitchFamily="2" charset="-122"/>
                        </a:rPr>
                        <a:t>APRIL</a:t>
                      </a:r>
                      <a:endParaRPr lang="en-US" sz="1400" dirty="0">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nchor="ctr">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lnT>
                    <a:lnB w="12700">
                      <a:solidFill>
                        <a:srgbClr val="000000"/>
                      </a:solidFill>
                    </a:lnB>
                    <a:solidFill>
                      <a:schemeClr val="accent2">
                        <a:lumMod val="40000"/>
                        <a:lumOff val="60000"/>
                      </a:schemeClr>
                    </a:solidFill>
                  </a:tcPr>
                </a:tc>
                <a:tc>
                  <a:txBody>
                    <a:bodyPr/>
                    <a:lstStyle/>
                    <a:p>
                      <a:pPr marL="0" indent="0" algn="l">
                        <a:buNone/>
                      </a:pPr>
                      <a:r>
                        <a:rPr lang="en-US" sz="1400" b="1" i="0" u="none" strike="noStrike" cap="none" spc="0" baseline="0" dirty="0">
                          <a:solidFill>
                            <a:schemeClr val="tx1"/>
                          </a:solidFill>
                          <a:effectLst/>
                          <a:latin typeface="Times New Roman" panose="02020603050405020304" pitchFamily="18" charset="0"/>
                          <a:ea typeface="+mn-ea"/>
                          <a:cs typeface="Times New Roman" panose="02020603050405020304" pitchFamily="18" charset="0"/>
                          <a:sym typeface="Calibri"/>
                        </a:rPr>
                        <a:t> Study smart - Improving study skills</a:t>
                      </a:r>
                      <a:r>
                        <a:rPr lang="en-US" sz="1400" b="0" i="0" u="none" strike="noStrike" cap="none" spc="0" baseline="0" dirty="0">
                          <a:solidFill>
                            <a:schemeClr val="tx1"/>
                          </a:solidFill>
                          <a:effectLst/>
                          <a:latin typeface="Times New Roman" panose="02020603050405020304" pitchFamily="18" charset="0"/>
                          <a:ea typeface="+mn-ea"/>
                          <a:cs typeface="Times New Roman" panose="02020603050405020304" pitchFamily="18" charset="0"/>
                          <a:sym typeface="Calibri"/>
                        </a:rPr>
                        <a:t> </a:t>
                      </a:r>
                    </a:p>
                    <a:p>
                      <a:pPr marL="0" indent="0" algn="l">
                        <a:buNone/>
                      </a:pPr>
                      <a:r>
                        <a:rPr lang="en-US" sz="1400" b="0" i="0" u="none" strike="noStrike" cap="none" spc="0" baseline="0" dirty="0">
                          <a:solidFill>
                            <a:schemeClr val="tx1"/>
                          </a:solidFill>
                          <a:effectLst/>
                          <a:latin typeface="Times New Roman" panose="02020603050405020304" pitchFamily="18" charset="0"/>
                          <a:ea typeface="+mn-ea"/>
                          <a:cs typeface="Times New Roman" panose="02020603050405020304" pitchFamily="18" charset="0"/>
                          <a:sym typeface="Calibri"/>
                        </a:rPr>
                        <a:t>Guiding students to adopt smart study habits, understand learning  styles and build confidence through planned and effective learning.</a:t>
                      </a:r>
                    </a:p>
                  </a:txBody>
                  <a:tcPr marL="68580" marR="68580" marT="0" marB="0" anchor="ctr">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1"/>
                  </a:ext>
                </a:extLst>
              </a:tr>
              <a:tr h="962507">
                <a:tc>
                  <a:txBody>
                    <a:bodyPr/>
                    <a:lstStyle/>
                    <a:p>
                      <a:pPr marL="0" marR="0" algn="ctr">
                        <a:lnSpc>
                          <a:spcPct val="107000"/>
                        </a:lnSpc>
                        <a:spcBef>
                          <a:spcPts val="0"/>
                        </a:spcBef>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MAY</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lnT>
                    <a:lnB w="12700">
                      <a:solidFill>
                        <a:srgbClr val="000000"/>
                      </a:solidFill>
                    </a:lnB>
                    <a:solidFill>
                      <a:schemeClr val="accent2">
                        <a:lumMod val="40000"/>
                        <a:lumOff val="60000"/>
                      </a:schemeClr>
                    </a:solidFill>
                  </a:tcPr>
                </a:tc>
                <a:tc>
                  <a:txBody>
                    <a:bodyPr/>
                    <a:lstStyle/>
                    <a:p>
                      <a:pPr algn="l"/>
                      <a:r>
                        <a:rPr lang="en-US" sz="1400" b="1" i="0" u="none" strike="noStrike" cap="none" spc="0" baseline="0" dirty="0">
                          <a:solidFill>
                            <a:schemeClr val="tx1"/>
                          </a:solidFill>
                          <a:effectLst/>
                          <a:latin typeface="Times New Roman" panose="02020603050405020304" pitchFamily="18" charset="0"/>
                          <a:ea typeface="+mn-ea"/>
                          <a:cs typeface="Times New Roman" panose="02020603050405020304" pitchFamily="18" charset="0"/>
                          <a:sym typeface="Calibri"/>
                        </a:rPr>
                        <a:t> Life skills and personal development </a:t>
                      </a:r>
                      <a:endParaRPr lang="en-US" sz="1400" b="0" i="0" u="none" strike="noStrike" cap="none" spc="0" baseline="0" dirty="0">
                        <a:solidFill>
                          <a:schemeClr val="tx1"/>
                        </a:solidFill>
                        <a:effectLst/>
                        <a:latin typeface="Times New Roman" panose="02020603050405020304" pitchFamily="18" charset="0"/>
                        <a:ea typeface="+mn-ea"/>
                        <a:cs typeface="Times New Roman" panose="02020603050405020304" pitchFamily="18" charset="0"/>
                        <a:sym typeface="Calibri"/>
                      </a:endParaRPr>
                    </a:p>
                    <a:p>
                      <a:pPr algn="l"/>
                      <a:r>
                        <a:rPr lang="en-US" sz="1400" b="0" i="0" u="none" strike="noStrike" cap="none" spc="0" baseline="0" dirty="0">
                          <a:solidFill>
                            <a:schemeClr val="tx1"/>
                          </a:solidFill>
                          <a:effectLst/>
                          <a:latin typeface="Times New Roman" panose="02020603050405020304" pitchFamily="18" charset="0"/>
                          <a:ea typeface="+mn-ea"/>
                          <a:cs typeface="Times New Roman" panose="02020603050405020304" pitchFamily="18" charset="0"/>
                          <a:sym typeface="Calibri"/>
                        </a:rPr>
                        <a:t>Supporting students in enhancing self awareness, emotional intelligence, interpersonal skills and resilience for personal growth.</a:t>
                      </a:r>
                    </a:p>
                  </a:txBody>
                  <a:tcPr marL="68580" marR="68580" marT="0" marB="0" anchor="ctr">
                    <a:lnL w="12700">
                      <a:solidFill>
                        <a:srgbClr val="000000"/>
                      </a:solidFill>
                    </a:lnL>
                    <a:lnR w="12700">
                      <a:solidFill>
                        <a:srgbClr val="000000"/>
                      </a:solidFill>
                    </a:lnR>
                    <a:lnT w="12700">
                      <a:solidFill>
                        <a:srgbClr val="000000"/>
                      </a:solidFill>
                    </a:lnT>
                    <a:lnB w="12700">
                      <a:solidFill>
                        <a:srgbClr val="000000"/>
                      </a:solidFill>
                    </a:lnB>
                    <a:solidFill>
                      <a:schemeClr val="accent2">
                        <a:lumMod val="20000"/>
                        <a:lumOff val="80000"/>
                      </a:schemeClr>
                    </a:solidFill>
                  </a:tcPr>
                </a:tc>
                <a:extLst>
                  <a:ext uri="{0D108BD9-81ED-4DB2-BD59-A6C34878D82A}">
                    <a16:rowId xmlns:a16="http://schemas.microsoft.com/office/drawing/2014/main" val="10002"/>
                  </a:ext>
                </a:extLst>
              </a:tr>
              <a:tr h="938838">
                <a:tc>
                  <a:txBody>
                    <a:bodyPr/>
                    <a:lstStyle/>
                    <a:p>
                      <a:pPr marL="0" marR="0" algn="ctr">
                        <a:lnSpc>
                          <a:spcPct val="107000"/>
                        </a:lnSpc>
                        <a:spcBef>
                          <a:spcPts val="0"/>
                        </a:spcBef>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JULY</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a:r>
                        <a:rPr lang="en-US" sz="1400" b="1" i="0" u="none" strike="noStrike" cap="none" spc="0" baseline="0" dirty="0">
                          <a:solidFill>
                            <a:schemeClr val="tx1"/>
                          </a:solidFill>
                          <a:effectLst/>
                          <a:latin typeface="Times New Roman" panose="02020603050405020304" pitchFamily="18" charset="0"/>
                          <a:ea typeface="+mn-ea"/>
                          <a:cs typeface="Times New Roman" panose="02020603050405020304" pitchFamily="18" charset="0"/>
                          <a:sym typeface="Calibri"/>
                        </a:rPr>
                        <a:t>Building Positive Habits</a:t>
                      </a:r>
                      <a:r>
                        <a:rPr lang="en-US" sz="1400" b="0" i="0" u="none" strike="noStrike" cap="none" spc="0" baseline="0" dirty="0">
                          <a:solidFill>
                            <a:schemeClr val="tx1"/>
                          </a:solidFill>
                          <a:effectLst/>
                          <a:latin typeface="Times New Roman" panose="02020603050405020304" pitchFamily="18" charset="0"/>
                          <a:ea typeface="+mn-ea"/>
                          <a:cs typeface="Times New Roman" panose="02020603050405020304" pitchFamily="18" charset="0"/>
                          <a:sym typeface="Calibri"/>
                        </a:rPr>
                        <a:t>  </a:t>
                      </a:r>
                    </a:p>
                    <a:p>
                      <a:pPr algn="l"/>
                      <a:r>
                        <a:rPr lang="en-US" sz="1400" b="0" i="0" u="none" strike="noStrike" cap="none" spc="0" baseline="0" dirty="0">
                          <a:solidFill>
                            <a:schemeClr val="tx1"/>
                          </a:solidFill>
                          <a:effectLst/>
                          <a:latin typeface="Times New Roman" panose="02020603050405020304" pitchFamily="18" charset="0"/>
                          <a:ea typeface="+mn-ea"/>
                          <a:cs typeface="Times New Roman" panose="02020603050405020304" pitchFamily="18" charset="0"/>
                          <a:sym typeface="Calibri"/>
                        </a:rPr>
                        <a:t>Helping students to understand the importance of daily routine, self discipline and habit formation for long term success.</a:t>
                      </a:r>
                    </a:p>
                  </a:txBody>
                  <a:tcPr marL="68580" marR="68580" marT="0" marB="0" anchor="ctr">
                    <a:lnL w="12700">
                      <a:solidFill>
                        <a:srgbClr val="000000"/>
                      </a:solidFill>
                    </a:lnL>
                    <a:lnR w="12700">
                      <a:solidFill>
                        <a:srgbClr val="000000"/>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3"/>
                  </a:ext>
                </a:extLst>
              </a:tr>
              <a:tr h="726156">
                <a:tc>
                  <a:txBody>
                    <a:bodyPr/>
                    <a:lstStyle/>
                    <a:p>
                      <a:pPr marL="0" marR="0" algn="ctr">
                        <a:lnSpc>
                          <a:spcPct val="107000"/>
                        </a:lnSpc>
                        <a:spcBef>
                          <a:spcPts val="0"/>
                        </a:spcBef>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AUGUST</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a:r>
                        <a:rPr lang="en-US" sz="1400" b="1" i="0" u="none" strike="noStrike" cap="none" spc="0" baseline="0" dirty="0">
                          <a:solidFill>
                            <a:schemeClr val="tx1"/>
                          </a:solidFill>
                          <a:effectLst/>
                          <a:latin typeface="Times New Roman" panose="02020603050405020304" pitchFamily="18" charset="0"/>
                          <a:ea typeface="+mn-ea"/>
                          <a:cs typeface="Times New Roman" panose="02020603050405020304" pitchFamily="18" charset="0"/>
                          <a:sym typeface="Calibri"/>
                        </a:rPr>
                        <a:t> Goal Setting and Time Management </a:t>
                      </a:r>
                    </a:p>
                    <a:p>
                      <a:pPr algn="l"/>
                      <a:r>
                        <a:rPr lang="en-US" sz="1400" b="0" i="0" u="none" strike="noStrike" cap="none" spc="0" baseline="0" dirty="0">
                          <a:solidFill>
                            <a:schemeClr val="tx1"/>
                          </a:solidFill>
                          <a:effectLst/>
                          <a:latin typeface="Times New Roman" panose="02020603050405020304" pitchFamily="18" charset="0"/>
                          <a:ea typeface="+mn-ea"/>
                          <a:cs typeface="Times New Roman" panose="02020603050405020304" pitchFamily="18" charset="0"/>
                          <a:sym typeface="Calibri"/>
                        </a:rPr>
                        <a:t> Focusing on high priority task and  adopt practical strategies for better time use and task completion.</a:t>
                      </a:r>
                    </a:p>
                  </a:txBody>
                  <a:tcPr marL="68580" marR="68580" marT="0" marB="0">
                    <a:lnL w="12700" cap="flat" cmpd="sng" algn="ctr">
                      <a:solidFill>
                        <a:srgbClr val="000000"/>
                      </a:solidFill>
                      <a:prstDash val="solid"/>
                      <a:round/>
                      <a:headEnd type="none" w="med" len="med"/>
                      <a:tailEnd type="none" w="med" len="med"/>
                    </a:lnL>
                    <a:lnR w="12700">
                      <a:solidFill>
                        <a:srgbClr val="000000"/>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4055088870"/>
                  </a:ext>
                </a:extLst>
              </a:tr>
              <a:tr h="930617">
                <a:tc>
                  <a:txBody>
                    <a:bodyPr/>
                    <a:lstStyle/>
                    <a:p>
                      <a:pPr marL="0" marR="0" algn="ctr">
                        <a:lnSpc>
                          <a:spcPct val="107000"/>
                        </a:lnSpc>
                        <a:spcBef>
                          <a:spcPts val="0"/>
                        </a:spcBef>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SEPTEMBER</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a:r>
                        <a:rPr lang="en-US" sz="1400" b="1" i="0" u="none" strike="noStrike" cap="none" spc="0" baseline="0" dirty="0">
                          <a:solidFill>
                            <a:schemeClr val="tx1"/>
                          </a:solidFill>
                          <a:effectLst/>
                          <a:latin typeface="Times New Roman" panose="02020603050405020304" pitchFamily="18" charset="0"/>
                          <a:ea typeface="+mn-ea"/>
                          <a:cs typeface="Times New Roman" panose="02020603050405020304" pitchFamily="18" charset="0"/>
                          <a:sym typeface="Calibri"/>
                        </a:rPr>
                        <a:t>Mental health &amp; well-being</a:t>
                      </a:r>
                      <a:endParaRPr lang="en-US" sz="1400" b="0" i="0" u="none" strike="noStrike" cap="none" spc="0" baseline="0" dirty="0">
                        <a:solidFill>
                          <a:schemeClr val="tx1"/>
                        </a:solidFill>
                        <a:effectLst/>
                        <a:latin typeface="Times New Roman" panose="02020603050405020304" pitchFamily="18" charset="0"/>
                        <a:ea typeface="+mn-ea"/>
                        <a:cs typeface="Times New Roman" panose="02020603050405020304" pitchFamily="18" charset="0"/>
                        <a:sym typeface="Calibri"/>
                      </a:endParaRPr>
                    </a:p>
                    <a:p>
                      <a:pPr algn="l"/>
                      <a:r>
                        <a:rPr lang="en-US" sz="1400" b="0" i="0" u="none" strike="noStrike" cap="none" spc="0" baseline="0" dirty="0">
                          <a:solidFill>
                            <a:schemeClr val="tx1"/>
                          </a:solidFill>
                          <a:effectLst/>
                          <a:latin typeface="Times New Roman" panose="02020603050405020304" pitchFamily="18" charset="0"/>
                          <a:ea typeface="+mn-ea"/>
                          <a:cs typeface="Times New Roman" panose="02020603050405020304" pitchFamily="18" charset="0"/>
                          <a:sym typeface="Calibri"/>
                        </a:rPr>
                        <a:t>Supporting students in developing emotional balance, coping skills and a positive mindset for healthy mental well- being.</a:t>
                      </a:r>
                    </a:p>
                  </a:txBody>
                  <a:tcPr marL="68580" marR="68580" marT="0" marB="0" anchor="ctr">
                    <a:lnL w="12700" cap="flat" cmpd="sng" algn="ctr">
                      <a:solidFill>
                        <a:srgbClr val="000000"/>
                      </a:solidFill>
                      <a:prstDash val="solid"/>
                      <a:round/>
                      <a:headEnd type="none" w="med" len="med"/>
                      <a:tailEnd type="none" w="med" len="med"/>
                    </a:lnL>
                    <a:lnR w="12700">
                      <a:solidFill>
                        <a:srgbClr val="000000"/>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080690156"/>
                  </a:ext>
                </a:extLst>
              </a:tr>
              <a:tr h="913066">
                <a:tc>
                  <a:txBody>
                    <a:bodyPr/>
                    <a:lstStyle/>
                    <a:p>
                      <a:pPr marL="0" marR="0" algn="ctr">
                        <a:lnSpc>
                          <a:spcPct val="107000"/>
                        </a:lnSpc>
                        <a:spcBef>
                          <a:spcPts val="0"/>
                        </a:spcBef>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OCTOBER</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a:r>
                        <a:rPr lang="en-US" sz="1400" b="1" i="0" u="none" strike="noStrike" cap="none" spc="0" baseline="0" dirty="0">
                          <a:solidFill>
                            <a:schemeClr val="tx1"/>
                          </a:solidFill>
                          <a:effectLst/>
                          <a:latin typeface="Times New Roman" panose="02020603050405020304" pitchFamily="18" charset="0"/>
                          <a:ea typeface="+mn-ea"/>
                          <a:cs typeface="Times New Roman" panose="02020603050405020304" pitchFamily="18" charset="0"/>
                          <a:sym typeface="Calibri"/>
                        </a:rPr>
                        <a:t>Therapy for self -The purpose of our life is to be happy </a:t>
                      </a:r>
                      <a:endParaRPr lang="en-US" sz="1400" b="0" i="0" u="none" strike="noStrike" cap="none" spc="0" baseline="0" dirty="0">
                        <a:solidFill>
                          <a:schemeClr val="tx1"/>
                        </a:solidFill>
                        <a:effectLst/>
                        <a:latin typeface="Times New Roman" panose="02020603050405020304" pitchFamily="18" charset="0"/>
                        <a:ea typeface="+mn-ea"/>
                        <a:cs typeface="Times New Roman" panose="02020603050405020304" pitchFamily="18" charset="0"/>
                        <a:sym typeface="Calibri"/>
                      </a:endParaRPr>
                    </a:p>
                    <a:p>
                      <a:pPr algn="l"/>
                      <a:r>
                        <a:rPr lang="en-US" sz="1400" b="0" i="0" u="none" strike="noStrike" cap="none" spc="0" baseline="0" dirty="0">
                          <a:solidFill>
                            <a:schemeClr val="tx1"/>
                          </a:solidFill>
                          <a:effectLst/>
                          <a:latin typeface="Times New Roman" panose="02020603050405020304" pitchFamily="18" charset="0"/>
                          <a:ea typeface="+mn-ea"/>
                          <a:cs typeface="Times New Roman" panose="02020603050405020304" pitchFamily="18" charset="0"/>
                          <a:sym typeface="Calibri"/>
                        </a:rPr>
                        <a:t>Guiding students to explore their thoughts, emotions and values to develop inner happiness, self acceptance and mental well- being.</a:t>
                      </a:r>
                    </a:p>
                  </a:txBody>
                  <a:tcPr marL="68580" marR="68580" marT="0" marB="0" anchor="ctr">
                    <a:lnL w="12700" cap="flat" cmpd="sng" algn="ctr">
                      <a:solidFill>
                        <a:srgbClr val="000000"/>
                      </a:solidFill>
                      <a:prstDash val="solid"/>
                      <a:round/>
                      <a:headEnd type="none" w="med" len="med"/>
                      <a:tailEnd type="none" w="med" len="med"/>
                    </a:lnL>
                    <a:lnR w="12700">
                      <a:solidFill>
                        <a:srgbClr val="000000"/>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485339644"/>
                  </a:ext>
                </a:extLst>
              </a:tr>
            </a:tbl>
          </a:graphicData>
        </a:graphic>
      </p:graphicFrame>
      <p:graphicFrame>
        <p:nvGraphicFramePr>
          <p:cNvPr id="2" name="Table 1"/>
          <p:cNvGraphicFramePr>
            <a:graphicFrameLocks noGrp="1"/>
          </p:cNvGraphicFramePr>
          <p:nvPr>
            <p:extLst>
              <p:ext uri="{D42A27DB-BD31-4B8C-83A1-F6EECF244321}">
                <p14:modId xmlns:p14="http://schemas.microsoft.com/office/powerpoint/2010/main" val="1140983200"/>
              </p:ext>
            </p:extLst>
          </p:nvPr>
        </p:nvGraphicFramePr>
        <p:xfrm>
          <a:off x="457200" y="6699029"/>
          <a:ext cx="5873158" cy="2477426"/>
        </p:xfrm>
        <a:graphic>
          <a:graphicData uri="http://schemas.openxmlformats.org/drawingml/2006/table">
            <a:tbl>
              <a:tblPr/>
              <a:tblGrid>
                <a:gridCol w="1506071">
                  <a:extLst>
                    <a:ext uri="{9D8B030D-6E8A-4147-A177-3AD203B41FA5}">
                      <a16:colId xmlns:a16="http://schemas.microsoft.com/office/drawing/2014/main" val="2415773983"/>
                    </a:ext>
                  </a:extLst>
                </a:gridCol>
                <a:gridCol w="4367087">
                  <a:extLst>
                    <a:ext uri="{9D8B030D-6E8A-4147-A177-3AD203B41FA5}">
                      <a16:colId xmlns:a16="http://schemas.microsoft.com/office/drawing/2014/main" val="2963971650"/>
                    </a:ext>
                  </a:extLst>
                </a:gridCol>
              </a:tblGrid>
              <a:tr h="743228">
                <a:tc>
                  <a:txBody>
                    <a:bodyPr/>
                    <a:lstStyle/>
                    <a:p>
                      <a:pPr marL="0" marR="0" algn="ctr">
                        <a:lnSpc>
                          <a:spcPct val="107000"/>
                        </a:lnSpc>
                        <a:spcBef>
                          <a:spcPts val="0"/>
                        </a:spcBef>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NOVEMBER</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a:r>
                        <a:rPr lang="en-US" sz="1400" b="1" i="0" u="none" strike="noStrike" cap="none" spc="0" baseline="0" dirty="0">
                          <a:solidFill>
                            <a:schemeClr val="tx1"/>
                          </a:solidFill>
                          <a:effectLst/>
                          <a:latin typeface="Times New Roman" panose="02020603050405020304" pitchFamily="18" charset="0"/>
                          <a:ea typeface="+mn-ea"/>
                          <a:cs typeface="Times New Roman" panose="02020603050405020304" pitchFamily="18" charset="0"/>
                          <a:sym typeface="Calibri"/>
                        </a:rPr>
                        <a:t>Self-Care &amp; Wellness</a:t>
                      </a:r>
                      <a:endParaRPr lang="en-US" sz="1400" b="0" i="0" u="none" strike="noStrike" cap="none" spc="0" baseline="0" dirty="0">
                        <a:solidFill>
                          <a:schemeClr val="tx1"/>
                        </a:solidFill>
                        <a:effectLst/>
                        <a:latin typeface="Times New Roman" panose="02020603050405020304" pitchFamily="18" charset="0"/>
                        <a:ea typeface="+mn-ea"/>
                        <a:cs typeface="Times New Roman" panose="02020603050405020304" pitchFamily="18" charset="0"/>
                        <a:sym typeface="Calibri"/>
                      </a:endParaRPr>
                    </a:p>
                    <a:p>
                      <a:pPr algn="l"/>
                      <a:r>
                        <a:rPr lang="en-US" sz="1400" b="0" i="0" u="none" strike="noStrike" cap="none" spc="0" baseline="0" dirty="0">
                          <a:solidFill>
                            <a:schemeClr val="tx1"/>
                          </a:solidFill>
                          <a:effectLst/>
                          <a:latin typeface="Times New Roman" panose="02020603050405020304" pitchFamily="18" charset="0"/>
                          <a:ea typeface="+mn-ea"/>
                          <a:cs typeface="Times New Roman" panose="02020603050405020304" pitchFamily="18" charset="0"/>
                          <a:sym typeface="Calibri"/>
                        </a:rPr>
                        <a:t>Healthy sleeping habits, nutrition, and establishing balance in life</a:t>
                      </a:r>
                      <a:r>
                        <a:rPr lang="en-US" sz="900" b="0" i="0" u="none" strike="noStrike" cap="none" spc="0" baseline="0" dirty="0">
                          <a:solidFill>
                            <a:schemeClr val="tx1"/>
                          </a:solidFill>
                          <a:effectLst/>
                          <a:latin typeface="+mn-lt"/>
                          <a:ea typeface="+mn-ea"/>
                          <a:cs typeface="+mn-cs"/>
                          <a:sym typeface="Calibri"/>
                        </a:rPr>
                        <a:t>.</a:t>
                      </a:r>
                    </a:p>
                  </a:txBody>
                  <a:tcPr marL="68580" marR="68580" marT="0" marB="0">
                    <a:lnL w="12700" cap="flat" cmpd="sng" algn="ctr">
                      <a:solidFill>
                        <a:srgbClr val="000000"/>
                      </a:solidFill>
                      <a:prstDash val="solid"/>
                      <a:round/>
                      <a:headEnd type="none" w="med" len="med"/>
                      <a:tailEnd type="none" w="med" len="med"/>
                    </a:lnL>
                    <a:lnR w="12700">
                      <a:solidFill>
                        <a:srgbClr val="000000"/>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109124760"/>
                  </a:ext>
                </a:extLst>
              </a:tr>
              <a:tr h="990970">
                <a:tc>
                  <a:txBody>
                    <a:bodyPr/>
                    <a:lstStyle/>
                    <a:p>
                      <a:pPr marL="0" marR="0" algn="ctr">
                        <a:lnSpc>
                          <a:spcPct val="107000"/>
                        </a:lnSpc>
                        <a:spcBef>
                          <a:spcPts val="0"/>
                        </a:spcBef>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DECEMBER</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a:r>
                        <a:rPr lang="en-US" sz="1400" b="1" i="0" u="none" strike="noStrike" cap="none" spc="0" baseline="0" dirty="0">
                          <a:solidFill>
                            <a:schemeClr val="tx1"/>
                          </a:solidFill>
                          <a:effectLst/>
                          <a:latin typeface="Times New Roman" panose="02020603050405020304" pitchFamily="18" charset="0"/>
                          <a:ea typeface="+mn-ea"/>
                          <a:cs typeface="Times New Roman" panose="02020603050405020304" pitchFamily="18" charset="0"/>
                          <a:sym typeface="Calibri"/>
                        </a:rPr>
                        <a:t> Emotional Struggle Resolution</a:t>
                      </a:r>
                    </a:p>
                    <a:p>
                      <a:pPr algn="l"/>
                      <a:r>
                        <a:rPr lang="en-US" sz="1400" b="0" i="0" u="none" strike="noStrike" cap="none" spc="0" baseline="0" dirty="0">
                          <a:solidFill>
                            <a:schemeClr val="tx1"/>
                          </a:solidFill>
                          <a:effectLst/>
                          <a:latin typeface="Times New Roman" panose="02020603050405020304" pitchFamily="18" charset="0"/>
                          <a:ea typeface="+mn-ea"/>
                          <a:cs typeface="Times New Roman" panose="02020603050405020304" pitchFamily="18" charset="0"/>
                          <a:sym typeface="Calibri"/>
                        </a:rPr>
                        <a:t> Constructive strategies for resolving difference of opinions, focusing on building empathy and finding collaborative solutions.</a:t>
                      </a:r>
                      <a:endParaRPr lang="en-US" sz="900" b="0" i="0" u="none" strike="noStrike" cap="none" spc="0" baseline="0" dirty="0">
                        <a:solidFill>
                          <a:schemeClr val="tx1"/>
                        </a:solidFill>
                        <a:effectLst/>
                        <a:latin typeface="+mn-lt"/>
                        <a:ea typeface="+mn-ea"/>
                        <a:cs typeface="+mn-cs"/>
                        <a:sym typeface="Calibri"/>
                      </a:endParaRPr>
                    </a:p>
                  </a:txBody>
                  <a:tcPr marL="68580" marR="68580" marT="0" marB="0" anchor="ctr">
                    <a:lnL w="12700" cap="flat" cmpd="sng" algn="ctr">
                      <a:solidFill>
                        <a:srgbClr val="000000"/>
                      </a:solidFill>
                      <a:prstDash val="solid"/>
                      <a:round/>
                      <a:headEnd type="none" w="med" len="med"/>
                      <a:tailEnd type="none" w="med" len="med"/>
                    </a:lnL>
                    <a:lnR w="12700">
                      <a:solidFill>
                        <a:srgbClr val="000000"/>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749299426"/>
                  </a:ext>
                </a:extLst>
              </a:tr>
              <a:tr h="743228">
                <a:tc>
                  <a:txBody>
                    <a:bodyPr/>
                    <a:lstStyle/>
                    <a:p>
                      <a:pPr marL="0" marR="0" algn="ctr">
                        <a:lnSpc>
                          <a:spcPct val="107000"/>
                        </a:lnSpc>
                        <a:spcBef>
                          <a:spcPts val="0"/>
                        </a:spcBef>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JANUARY</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a:r>
                        <a:rPr lang="en-US" sz="1400" b="1" i="0" u="none" strike="noStrike" cap="none" spc="0" baseline="0" dirty="0">
                          <a:solidFill>
                            <a:schemeClr val="tx1"/>
                          </a:solidFill>
                          <a:effectLst/>
                          <a:latin typeface="Times New Roman" panose="02020603050405020304" pitchFamily="18" charset="0"/>
                          <a:ea typeface="+mn-ea"/>
                          <a:cs typeface="Times New Roman" panose="02020603050405020304" pitchFamily="18" charset="0"/>
                          <a:sym typeface="Calibri"/>
                        </a:rPr>
                        <a:t>Digital Wellness</a:t>
                      </a:r>
                      <a:r>
                        <a:rPr lang="en-US" sz="1400" b="0" i="0" u="none" strike="noStrike" cap="none" spc="0" baseline="0" dirty="0">
                          <a:solidFill>
                            <a:schemeClr val="tx1"/>
                          </a:solidFill>
                          <a:effectLst/>
                          <a:latin typeface="Times New Roman" panose="02020603050405020304" pitchFamily="18" charset="0"/>
                          <a:ea typeface="+mn-ea"/>
                          <a:cs typeface="Times New Roman" panose="02020603050405020304" pitchFamily="18" charset="0"/>
                          <a:sym typeface="Calibri"/>
                        </a:rPr>
                        <a:t> </a:t>
                      </a:r>
                    </a:p>
                    <a:p>
                      <a:pPr algn="l"/>
                      <a:r>
                        <a:rPr lang="en-US" sz="1400" b="0" i="0" u="none" strike="noStrike" cap="none" spc="0" baseline="0" dirty="0">
                          <a:solidFill>
                            <a:schemeClr val="tx1"/>
                          </a:solidFill>
                          <a:effectLst/>
                          <a:latin typeface="Times New Roman" panose="02020603050405020304" pitchFamily="18" charset="0"/>
                          <a:ea typeface="+mn-ea"/>
                          <a:cs typeface="Times New Roman" panose="02020603050405020304" pitchFamily="18" charset="0"/>
                          <a:sym typeface="Calibri"/>
                        </a:rPr>
                        <a:t>Dealing with social media pressure and managing excessive screen time</a:t>
                      </a:r>
                      <a:r>
                        <a:rPr lang="en-US" sz="900" b="0" i="0" u="none" strike="noStrike" cap="none" spc="0" baseline="0" dirty="0">
                          <a:solidFill>
                            <a:schemeClr val="tx1"/>
                          </a:solidFill>
                          <a:effectLst/>
                          <a:latin typeface="+mn-lt"/>
                          <a:ea typeface="+mn-ea"/>
                          <a:cs typeface="+mn-cs"/>
                          <a:sym typeface="Calibri"/>
                        </a:rPr>
                        <a:t>. </a:t>
                      </a:r>
                    </a:p>
                  </a:txBody>
                  <a:tcPr marL="68580" marR="68580" marT="0" marB="0">
                    <a:lnL w="12700" cap="flat" cmpd="sng" algn="ctr">
                      <a:solidFill>
                        <a:srgbClr val="000000"/>
                      </a:solidFill>
                      <a:prstDash val="solid"/>
                      <a:round/>
                      <a:headEnd type="none" w="med" len="med"/>
                      <a:tailEnd type="none" w="med" len="med"/>
                    </a:lnL>
                    <a:lnR w="12700">
                      <a:solidFill>
                        <a:srgbClr val="000000"/>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766252187"/>
                  </a:ext>
                </a:extLst>
              </a:tr>
            </a:tbl>
          </a:graphicData>
        </a:graphic>
      </p:graphicFrame>
    </p:spTree>
    <p:extLst>
      <p:ext uri="{BB962C8B-B14F-4D97-AF65-F5344CB8AC3E}">
        <p14:creationId xmlns:p14="http://schemas.microsoft.com/office/powerpoint/2010/main" val="3926682217"/>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AD4C96-241A-5FC7-2FC1-A98D7354DC44}"/>
              </a:ext>
            </a:extLst>
          </p:cNvPr>
          <p:cNvPicPr>
            <a:picLocks noChangeAspect="1"/>
          </p:cNvPicPr>
          <p:nvPr/>
        </p:nvPicPr>
        <p:blipFill>
          <a:blip r:embed="rId2"/>
          <a:stretch>
            <a:fillRect/>
          </a:stretch>
        </p:blipFill>
        <p:spPr>
          <a:xfrm>
            <a:off x="0" y="102624"/>
            <a:ext cx="6858000" cy="9443156"/>
          </a:xfrm>
          <a:prstGeom prst="rect">
            <a:avLst/>
          </a:prstGeom>
        </p:spPr>
      </p:pic>
      <p:sp>
        <p:nvSpPr>
          <p:cNvPr id="1048645" name="Rectangle 2"/>
          <p:cNvSpPr/>
          <p:nvPr/>
        </p:nvSpPr>
        <p:spPr>
          <a:xfrm>
            <a:off x="270584" y="270587"/>
            <a:ext cx="6310326" cy="9275196"/>
          </a:xfrm>
          <a:prstGeom prst="rect">
            <a:avLst/>
          </a:prstGeom>
          <a:ln w="76200">
            <a:solidFill>
              <a:srgbClr val="32538F"/>
            </a:solidFill>
          </a:ln>
        </p:spPr>
        <p:txBody>
          <a:bodyPr lIns="45718" tIns="45718" rIns="45718" bIns="45718" anchor="ctr"/>
          <a:lstStyle/>
          <a:p>
            <a:pPr algn="ctr">
              <a:defRPr>
                <a:solidFill>
                  <a:srgbClr val="FFFFFF"/>
                </a:solidFill>
              </a:defRPr>
            </a:pPr>
            <a:endParaRPr/>
          </a:p>
        </p:txBody>
      </p:sp>
      <p:sp>
        <p:nvSpPr>
          <p:cNvPr id="1048646" name="TextBox 5"/>
          <p:cNvSpPr txBox="1"/>
          <p:nvPr/>
        </p:nvSpPr>
        <p:spPr>
          <a:xfrm>
            <a:off x="3370805" y="9545780"/>
            <a:ext cx="326367" cy="369328"/>
          </a:xfrm>
          <a:prstGeom prst="rect">
            <a:avLst/>
          </a:prstGeom>
          <a:ln w="12700">
            <a:miter lim="400000"/>
          </a:ln>
        </p:spPr>
        <p:txBody>
          <a:bodyPr wrap="none" lIns="45718" tIns="45718" rIns="45718" bIns="45718">
            <a:spAutoFit/>
          </a:bodyPr>
          <a:lstStyle/>
          <a:p>
            <a:r>
              <a:rPr lang="en-US" dirty="0"/>
              <a:t>27</a:t>
            </a:r>
            <a:endParaRPr dirty="0"/>
          </a:p>
        </p:txBody>
      </p:sp>
    </p:spTree>
    <p:extLst>
      <p:ext uri="{BB962C8B-B14F-4D97-AF65-F5344CB8AC3E}">
        <p14:creationId xmlns:p14="http://schemas.microsoft.com/office/powerpoint/2010/main" val="3438127555"/>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3C4CA-044B-EAF8-127A-2CE5870E597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2341EC6-0976-2345-36C6-61FF3DBA59FF}"/>
              </a:ext>
            </a:extLst>
          </p:cNvPr>
          <p:cNvPicPr>
            <a:picLocks noChangeAspect="1"/>
          </p:cNvPicPr>
          <p:nvPr/>
        </p:nvPicPr>
        <p:blipFill>
          <a:blip r:embed="rId2"/>
          <a:stretch>
            <a:fillRect/>
          </a:stretch>
        </p:blipFill>
        <p:spPr>
          <a:xfrm>
            <a:off x="0" y="102624"/>
            <a:ext cx="6858000" cy="9443156"/>
          </a:xfrm>
          <a:prstGeom prst="rect">
            <a:avLst/>
          </a:prstGeom>
        </p:spPr>
      </p:pic>
      <p:sp>
        <p:nvSpPr>
          <p:cNvPr id="1048645" name="Rectangle 2">
            <a:extLst>
              <a:ext uri="{FF2B5EF4-FFF2-40B4-BE49-F238E27FC236}">
                <a16:creationId xmlns:a16="http://schemas.microsoft.com/office/drawing/2014/main" id="{D1B360AC-14BE-A656-A294-63D33A53BE72}"/>
              </a:ext>
            </a:extLst>
          </p:cNvPr>
          <p:cNvSpPr/>
          <p:nvPr/>
        </p:nvSpPr>
        <p:spPr>
          <a:xfrm>
            <a:off x="270584" y="270587"/>
            <a:ext cx="6310326" cy="9275196"/>
          </a:xfrm>
          <a:prstGeom prst="rect">
            <a:avLst/>
          </a:prstGeom>
          <a:ln w="76200">
            <a:solidFill>
              <a:srgbClr val="32538F"/>
            </a:solidFill>
          </a:ln>
        </p:spPr>
        <p:txBody>
          <a:bodyPr lIns="45718" tIns="45718" rIns="45718" bIns="45718" anchor="ctr"/>
          <a:lstStyle/>
          <a:p>
            <a:pPr algn="ctr">
              <a:defRPr>
                <a:solidFill>
                  <a:srgbClr val="FFFFFF"/>
                </a:solidFill>
              </a:defRPr>
            </a:pPr>
            <a:endParaRPr/>
          </a:p>
        </p:txBody>
      </p:sp>
      <p:sp>
        <p:nvSpPr>
          <p:cNvPr id="1048646" name="TextBox 5">
            <a:extLst>
              <a:ext uri="{FF2B5EF4-FFF2-40B4-BE49-F238E27FC236}">
                <a16:creationId xmlns:a16="http://schemas.microsoft.com/office/drawing/2014/main" id="{5070CACD-64CB-71E9-9E3C-4D013ED2436B}"/>
              </a:ext>
            </a:extLst>
          </p:cNvPr>
          <p:cNvSpPr txBox="1"/>
          <p:nvPr/>
        </p:nvSpPr>
        <p:spPr>
          <a:xfrm>
            <a:off x="3370805" y="9545780"/>
            <a:ext cx="326367" cy="369328"/>
          </a:xfrm>
          <a:prstGeom prst="rect">
            <a:avLst/>
          </a:prstGeom>
          <a:ln w="12700">
            <a:miter lim="400000"/>
          </a:ln>
        </p:spPr>
        <p:txBody>
          <a:bodyPr wrap="none" lIns="45718" tIns="45718" rIns="45718" bIns="45718">
            <a:spAutoFit/>
          </a:bodyPr>
          <a:lstStyle/>
          <a:p>
            <a:r>
              <a:rPr lang="en-US" dirty="0"/>
              <a:t>28</a:t>
            </a:r>
            <a:endParaRPr dirty="0"/>
          </a:p>
        </p:txBody>
      </p:sp>
    </p:spTree>
    <p:extLst>
      <p:ext uri="{BB962C8B-B14F-4D97-AF65-F5344CB8AC3E}">
        <p14:creationId xmlns:p14="http://schemas.microsoft.com/office/powerpoint/2010/main" val="1915775944"/>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5040272-B873-148D-F309-55262E43F4B6}"/>
              </a:ext>
            </a:extLst>
          </p:cNvPr>
          <p:cNvPicPr>
            <a:picLocks noChangeAspect="1"/>
          </p:cNvPicPr>
          <p:nvPr/>
        </p:nvPicPr>
        <p:blipFill>
          <a:blip r:embed="rId2"/>
          <a:stretch>
            <a:fillRect/>
          </a:stretch>
        </p:blipFill>
        <p:spPr>
          <a:xfrm>
            <a:off x="0" y="99285"/>
            <a:ext cx="6858000" cy="9275196"/>
          </a:xfrm>
          <a:prstGeom prst="rect">
            <a:avLst/>
          </a:prstGeom>
        </p:spPr>
      </p:pic>
      <p:sp>
        <p:nvSpPr>
          <p:cNvPr id="1048647" name="Rectangle 2"/>
          <p:cNvSpPr/>
          <p:nvPr/>
        </p:nvSpPr>
        <p:spPr>
          <a:xfrm>
            <a:off x="270584" y="270587"/>
            <a:ext cx="6310326" cy="9275196"/>
          </a:xfrm>
          <a:prstGeom prst="rect">
            <a:avLst/>
          </a:prstGeom>
          <a:ln w="76200">
            <a:solidFill>
              <a:srgbClr val="32538F"/>
            </a:solidFill>
          </a:ln>
        </p:spPr>
        <p:txBody>
          <a:bodyPr lIns="45718" tIns="45718" rIns="45718" bIns="45718" anchor="ctr"/>
          <a:lstStyle/>
          <a:p>
            <a:pPr algn="ctr">
              <a:defRPr>
                <a:solidFill>
                  <a:srgbClr val="FFFFFF"/>
                </a:solidFill>
              </a:defRPr>
            </a:pPr>
            <a:endParaRPr/>
          </a:p>
        </p:txBody>
      </p:sp>
      <p:sp>
        <p:nvSpPr>
          <p:cNvPr id="1048648" name="TextBox 5"/>
          <p:cNvSpPr txBox="1"/>
          <p:nvPr/>
        </p:nvSpPr>
        <p:spPr>
          <a:xfrm>
            <a:off x="3370805" y="9545780"/>
            <a:ext cx="326367" cy="369328"/>
          </a:xfrm>
          <a:prstGeom prst="rect">
            <a:avLst/>
          </a:prstGeom>
          <a:ln w="12700">
            <a:miter lim="400000"/>
          </a:ln>
        </p:spPr>
        <p:txBody>
          <a:bodyPr wrap="none" lIns="45718" tIns="45718" rIns="45718" bIns="45718">
            <a:spAutoFit/>
          </a:bodyPr>
          <a:lstStyle/>
          <a:p>
            <a:r>
              <a:rPr dirty="0"/>
              <a:t>2</a:t>
            </a:r>
            <a:r>
              <a:rPr lang="en-US" dirty="0"/>
              <a:t>9</a:t>
            </a:r>
            <a:endParaRPr dirty="0"/>
          </a:p>
        </p:txBody>
      </p:sp>
      <p:pic>
        <p:nvPicPr>
          <p:cNvPr id="5" name="Picture 4">
            <a:extLst>
              <a:ext uri="{FF2B5EF4-FFF2-40B4-BE49-F238E27FC236}">
                <a16:creationId xmlns:a16="http://schemas.microsoft.com/office/drawing/2014/main" id="{2A390623-57C3-45CC-867C-ED1908DE2819}"/>
              </a:ext>
            </a:extLst>
          </p:cNvPr>
          <p:cNvPicPr>
            <a:picLocks noChangeAspect="1"/>
          </p:cNvPicPr>
          <p:nvPr/>
        </p:nvPicPr>
        <p:blipFill>
          <a:blip r:embed="rId3"/>
          <a:stretch>
            <a:fillRect/>
          </a:stretch>
        </p:blipFill>
        <p:spPr>
          <a:xfrm>
            <a:off x="382296" y="360218"/>
            <a:ext cx="6093408" cy="8986982"/>
          </a:xfrm>
          <a:prstGeom prst="rect">
            <a:avLst/>
          </a:prstGeom>
        </p:spPr>
      </p:pic>
    </p:spTree>
    <p:extLst>
      <p:ext uri="{BB962C8B-B14F-4D97-AF65-F5344CB8AC3E}">
        <p14:creationId xmlns:p14="http://schemas.microsoft.com/office/powerpoint/2010/main" val="2149356190"/>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5" name="Rectangle 2"/>
          <p:cNvSpPr/>
          <p:nvPr/>
        </p:nvSpPr>
        <p:spPr>
          <a:xfrm>
            <a:off x="270587" y="270588"/>
            <a:ext cx="6310321" cy="92751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BEFCA33D-A3E5-CD53-918C-41F5E13D228A}"/>
              </a:ext>
            </a:extLst>
          </p:cNvPr>
          <p:cNvPicPr>
            <a:picLocks noChangeAspect="1"/>
          </p:cNvPicPr>
          <p:nvPr/>
        </p:nvPicPr>
        <p:blipFill>
          <a:blip r:embed="rId2"/>
          <a:srcRect b="6930"/>
          <a:stretch>
            <a:fillRect/>
          </a:stretch>
        </p:blipFill>
        <p:spPr>
          <a:xfrm>
            <a:off x="360210" y="371725"/>
            <a:ext cx="6140186" cy="9086599"/>
          </a:xfrm>
          <a:prstGeom prst="rect">
            <a:avLst/>
          </a:prstGeom>
        </p:spPr>
      </p:pic>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9pPr>
      </a:lstStyle>
      <a:style>
        <a:lnRef idx="0">
          <a:scrgbClr r="0" g="0" b="0"/>
        </a:lnRef>
        <a:fillRef idx="0">
          <a:scrgbClr r="0" g="0" b="0"/>
        </a:fillRef>
        <a:effectRef idx="0">
          <a:scrgbClr r="0" g="0" b="0"/>
        </a:effectRef>
        <a:fontRef idx="none">
          <a:srgbClr val="000000"/>
        </a:fontRef>
      </a:style>
    </a:spDef>
    <a:lnDef>
      <a:spPr>
        <a:noFill/>
        <a:ln w="25400" cap="flat">
          <a:solidFill>
            <a:schemeClr val="accent1"/>
          </a:solidFill>
          <a:prstDash val="solid"/>
          <a:round/>
        </a:ln>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9pPr>
      </a:lstStyle>
      <a:style>
        <a:lnRef idx="0">
          <a:scrgbClr r="0" g="0" b="0"/>
        </a:lnRef>
        <a:fillRef idx="0">
          <a:scrgbClr r="0" g="0" b="0"/>
        </a:fillRef>
        <a:effectRef idx="0">
          <a:scrgbClr r="0" g="0" b="0"/>
        </a:effectRef>
        <a:fontRef idx="none">
          <a:srgbClr val="000000"/>
        </a:fontRef>
      </a:style>
    </a:lnDef>
    <a:txDef>
      <a:spPr>
        <a:noFill/>
        <a:ln w="12700" cap="flat">
          <a:noFill/>
          <a:miter lim="400000"/>
        </a:ln>
      </a:spPr>
      <a:bodyPr rot="0" spcFirstLastPara="1" vertOverflow="overflow" horzOverflow="overflow" vert="horz" wrap="square" lIns="45718" tIns="45718" rIns="45718" bIns="45718"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9pPr>
      </a:lstStyle>
      <a:style>
        <a:lnRef idx="0">
          <a:scrgbClr r="0" g="0" b="0"/>
        </a:lnRef>
        <a:fillRef idx="0">
          <a:scrgbClr r="0" g="0" b="0"/>
        </a:fillRef>
        <a:effectRef idx="0">
          <a:scrgbClr r="0" g="0" b="0"/>
        </a:effectRef>
        <a:fontRef idx="none">
          <a:srgbClr val="000000"/>
        </a:fontRef>
      </a: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9pPr>
      </a:lstStyle>
      <a:style>
        <a:lnRef idx="0">
          <a:scrgbClr r="0" g="0" b="0"/>
        </a:lnRef>
        <a:fillRef idx="0">
          <a:scrgbClr r="0" g="0" b="0"/>
        </a:fillRef>
        <a:effectRef idx="0">
          <a:scrgbClr r="0" g="0" b="0"/>
        </a:effectRef>
        <a:fontRef idx="none">
          <a:srgbClr val="000000"/>
        </a:fontRef>
      </a:style>
    </a:spDef>
    <a:lnDef>
      <a:spPr>
        <a:noFill/>
        <a:ln w="25400" cap="flat">
          <a:solidFill>
            <a:schemeClr val="accent1"/>
          </a:solidFill>
          <a:prstDash val="solid"/>
          <a:round/>
        </a:ln>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9pPr>
      </a:lstStyle>
      <a:style>
        <a:lnRef idx="0">
          <a:scrgbClr r="0" g="0" b="0"/>
        </a:lnRef>
        <a:fillRef idx="0">
          <a:scrgbClr r="0" g="0" b="0"/>
        </a:fillRef>
        <a:effectRef idx="0">
          <a:scrgbClr r="0" g="0" b="0"/>
        </a:effectRef>
        <a:fontRef idx="none">
          <a:srgbClr val="000000"/>
        </a:fontRef>
      </a:style>
    </a:lnDef>
    <a:txDef>
      <a:spPr>
        <a:noFill/>
        <a:ln w="12700" cap="flat">
          <a:noFill/>
          <a:miter lim="400000"/>
        </a:ln>
      </a:spPr>
      <a:bodyPr rot="0" spcFirstLastPara="1" vertOverflow="overflow" horzOverflow="overflow" vert="horz" wrap="square" lIns="45718" tIns="45718" rIns="45718" bIns="45718"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lvl9pPr>
      </a:lstStyle>
      <a:style>
        <a:lnRef idx="0">
          <a:scrgbClr r="0" g="0" b="0"/>
        </a:lnRef>
        <a:fillRef idx="0">
          <a:scrgbClr r="0" g="0" b="0"/>
        </a:fillRef>
        <a:effectRef idx="0">
          <a:scrgbClr r="0" g="0" b="0"/>
        </a:effectRef>
        <a:fontRef idx="none">
          <a:srgbClr val="000000"/>
        </a:fontRef>
      </a: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759</TotalTime>
  <Words>7129</Words>
  <Application>Microsoft Office PowerPoint</Application>
  <PresentationFormat>A4 Paper (210x297 mm)</PresentationFormat>
  <Paragraphs>813</Paragraphs>
  <Slides>32</Slides>
  <Notes>2</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32</vt:i4>
      </vt:variant>
    </vt:vector>
  </HeadingPairs>
  <TitlesOfParts>
    <vt:vector size="46" baseType="lpstr">
      <vt:lpstr>SimSun</vt:lpstr>
      <vt:lpstr>Arial</vt:lpstr>
      <vt:lpstr>Calibri</vt:lpstr>
      <vt:lpstr>Calibri Light</vt:lpstr>
      <vt:lpstr>Cambria</vt:lpstr>
      <vt:lpstr>Cooper Black</vt:lpstr>
      <vt:lpstr>Engravers MT</vt:lpstr>
      <vt:lpstr>Helvetica</vt:lpstr>
      <vt:lpstr>Imprint MT Shadow</vt:lpstr>
      <vt:lpstr>Mangal</vt:lpstr>
      <vt:lpstr>Nirm</vt:lpstr>
      <vt:lpstr>Nirmala UI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pc6</dc:creator>
  <cp:lastModifiedBy>pc6</cp:lastModifiedBy>
  <cp:revision>158</cp:revision>
  <cp:lastPrinted>2026-01-31T06:25:04Z</cp:lastPrinted>
  <dcterms:created xsi:type="dcterms:W3CDTF">1900-01-01T00:00:00Z</dcterms:created>
  <dcterms:modified xsi:type="dcterms:W3CDTF">2026-02-21T08:43:37Z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362702df056f475686174a5e61aa0633</vt:lpwstr>
  </property>
  <property fmtid="{D5CDD505-2E9C-101B-9397-08002B2CF9AE}" pid="3" name="KSOProductBuildVer">
    <vt:lpwstr>3081-11.37.30</vt:lpwstr>
  </property>
</Properties>
</file>